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62" r:id="rId4"/>
    <p:sldId id="258" r:id="rId5"/>
    <p:sldId id="259" r:id="rId6"/>
    <p:sldId id="260" r:id="rId7"/>
    <p:sldId id="261" r:id="rId8"/>
    <p:sldId id="263" r:id="rId9"/>
    <p:sldId id="264" r:id="rId10"/>
    <p:sldId id="265" r:id="rId11"/>
    <p:sldId id="271" r:id="rId12"/>
    <p:sldId id="266" r:id="rId13"/>
    <p:sldId id="269" r:id="rId14"/>
    <p:sldId id="270" r:id="rId15"/>
    <p:sldId id="267" r:id="rId16"/>
    <p:sldId id="274" r:id="rId17"/>
    <p:sldId id="272" r:id="rId18"/>
    <p:sldId id="273" r:id="rId19"/>
    <p:sldId id="275" r:id="rId20"/>
    <p:sldId id="276" r:id="rId21"/>
    <p:sldId id="277" r:id="rId22"/>
    <p:sldId id="278" r:id="rId23"/>
    <p:sldId id="281" r:id="rId24"/>
    <p:sldId id="279" r:id="rId25"/>
    <p:sldId id="280" r:id="rId26"/>
    <p:sldId id="282" r:id="rId27"/>
    <p:sldId id="283" r:id="rId28"/>
    <p:sldId id="288" r:id="rId29"/>
    <p:sldId id="285" r:id="rId30"/>
    <p:sldId id="284" r:id="rId31"/>
    <p:sldId id="289"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208" autoAdjust="0"/>
  </p:normalViewPr>
  <p:slideViewPr>
    <p:cSldViewPr snapToGrid="0">
      <p:cViewPr varScale="1">
        <p:scale>
          <a:sx n="50" d="100"/>
          <a:sy n="50" d="100"/>
        </p:scale>
        <p:origin x="165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4B71E0-0B91-45CD-8D3C-F9FF47CEFF6E}" type="datetimeFigureOut">
              <a:rPr lang="en-US" smtClean="0"/>
              <a:t>10/24/2014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81835-49E1-4DF1-B4CA-B9D5EA262DCE}" type="slidenum">
              <a:rPr lang="en-US" smtClean="0"/>
              <a:t>‹Nº›</a:t>
            </a:fld>
            <a:endParaRPr lang="en-US"/>
          </a:p>
        </p:txBody>
      </p:sp>
    </p:spTree>
    <p:extLst>
      <p:ext uri="{BB962C8B-B14F-4D97-AF65-F5344CB8AC3E}">
        <p14:creationId xmlns:p14="http://schemas.microsoft.com/office/powerpoint/2010/main" val="2865088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Singapore and Dubai are similar in some ways. Both grew from their early days of </a:t>
            </a:r>
            <a:r>
              <a:rPr lang="en-US" sz="1200" kern="1200" dirty="0" err="1" smtClean="0">
                <a:solidFill>
                  <a:schemeClr val="tx1"/>
                </a:solidFill>
                <a:effectLst/>
                <a:latin typeface="+mn-lt"/>
                <a:ea typeface="+mn-ea"/>
                <a:cs typeface="+mn-cs"/>
              </a:rPr>
              <a:t>entreport</a:t>
            </a:r>
            <a:r>
              <a:rPr lang="en-US" sz="1200" kern="1200" dirty="0" smtClean="0">
                <a:solidFill>
                  <a:schemeClr val="tx1"/>
                </a:solidFill>
                <a:effectLst/>
                <a:latin typeface="+mn-lt"/>
                <a:ea typeface="+mn-ea"/>
                <a:cs typeface="+mn-cs"/>
              </a:rPr>
              <a:t> economy to highly diversified economy. Both relied on education to develop human resources for their developing economies but with varying success.</a:t>
            </a:r>
          </a:p>
          <a:p>
            <a:r>
              <a:rPr lang="en-US" sz="1200" kern="1200" dirty="0" smtClean="0">
                <a:solidFill>
                  <a:schemeClr val="tx1"/>
                </a:solidFill>
                <a:effectLst/>
                <a:latin typeface="+mn-lt"/>
                <a:ea typeface="+mn-ea"/>
                <a:cs typeface="+mn-cs"/>
              </a:rPr>
              <a:t>The first part of this presentation will look at economic data of these cities (&amp; countries) which are compared against those of leading economies of the world. These are the “benchmarks” of economic and welfare development.  However, these benchmarks could be questioned. High GDP with high income inequality is undesirable. Income inequality has also been linked to availability of educational opportunities.  As people/nation, there should be an agreement on what is desirable or tolerable levels of GDP, levels of income inequality, availability of educational opportunities, available of health and other social services.</a:t>
            </a:r>
          </a:p>
          <a:p>
            <a:r>
              <a:rPr lang="en-US" sz="1200" kern="1200" dirty="0" smtClean="0">
                <a:solidFill>
                  <a:schemeClr val="tx1"/>
                </a:solidFill>
                <a:effectLst/>
                <a:latin typeface="+mn-lt"/>
                <a:ea typeface="+mn-ea"/>
                <a:cs typeface="+mn-cs"/>
              </a:rPr>
              <a:t>A close look at the historical developments of economies and their respective educational institutions should provide an understanding and deeper insight into the differences in human development. Both are faced with the uncertainty of the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Globalized economy. Trade flows and human resource flows are not easily constrained by geographical boundaries and governmental restrictions.</a:t>
            </a:r>
          </a:p>
          <a:p>
            <a:r>
              <a:rPr lang="en-US" sz="1200" kern="1200" dirty="0" smtClean="0">
                <a:solidFill>
                  <a:schemeClr val="tx1"/>
                </a:solidFill>
                <a:effectLst/>
                <a:latin typeface="+mn-lt"/>
                <a:ea typeface="+mn-ea"/>
                <a:cs typeface="+mn-cs"/>
              </a:rPr>
              <a:t>The conclusion was that both grew economically to become some of the most attractive cities to live and work in. However, human development had been an important driver of economic development in Singapore whereas Dubai had grown from the development industries around natural resources. Dubai (&amp; UAE) to greater extent are struggling to raise the employability of their citizens. </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2</a:t>
            </a:fld>
            <a:endParaRPr lang="en-US"/>
          </a:p>
        </p:txBody>
      </p:sp>
    </p:spTree>
    <p:extLst>
      <p:ext uri="{BB962C8B-B14F-4D97-AF65-F5344CB8AC3E}">
        <p14:creationId xmlns:p14="http://schemas.microsoft.com/office/powerpoint/2010/main" val="4202344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13</a:t>
            </a:fld>
            <a:endParaRPr lang="en-US"/>
          </a:p>
        </p:txBody>
      </p:sp>
    </p:spTree>
    <p:extLst>
      <p:ext uri="{BB962C8B-B14F-4D97-AF65-F5344CB8AC3E}">
        <p14:creationId xmlns:p14="http://schemas.microsoft.com/office/powerpoint/2010/main" val="3036654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Economics Indicators to Consider?</a:t>
            </a:r>
          </a:p>
          <a:p>
            <a:endParaRPr lang="en-US" dirty="0" smtClean="0"/>
          </a:p>
          <a:p>
            <a:r>
              <a:rPr lang="en-US" dirty="0" smtClean="0"/>
              <a:t>GDP in $ does not convert to similar to goods ands services worldwide.</a:t>
            </a:r>
          </a:p>
          <a:p>
            <a:r>
              <a:rPr lang="en-US" dirty="0" smtClean="0"/>
              <a:t>Basic necessities are different in different countries</a:t>
            </a:r>
          </a:p>
          <a:p>
            <a:r>
              <a:rPr lang="en-US" dirty="0" smtClean="0"/>
              <a:t>Hans </a:t>
            </a:r>
            <a:r>
              <a:rPr lang="en-US" dirty="0" err="1" smtClean="0"/>
              <a:t>Rosling</a:t>
            </a:r>
            <a:r>
              <a:rPr lang="en-US" dirty="0" smtClean="0"/>
              <a:t> – </a:t>
            </a:r>
            <a:r>
              <a:rPr lang="en-US" dirty="0" err="1" smtClean="0"/>
              <a:t>Gapminder</a:t>
            </a:r>
            <a:endParaRPr lang="en-US" dirty="0" smtClean="0"/>
          </a:p>
          <a:p>
            <a:pPr lvl="1"/>
            <a:r>
              <a:rPr lang="en-US" dirty="0" smtClean="0"/>
              <a:t>His students selected:</a:t>
            </a:r>
          </a:p>
          <a:p>
            <a:pPr lvl="2"/>
            <a:r>
              <a:rPr lang="en-US" dirty="0" smtClean="0"/>
              <a:t>Population Size</a:t>
            </a:r>
          </a:p>
          <a:p>
            <a:pPr lvl="2"/>
            <a:r>
              <a:rPr lang="en-US" dirty="0" smtClean="0"/>
              <a:t>Lifespan</a:t>
            </a:r>
          </a:p>
          <a:p>
            <a:pPr lvl="2"/>
            <a:r>
              <a:rPr lang="en-US" dirty="0" smtClean="0"/>
              <a:t>Infant Mortality</a:t>
            </a:r>
          </a:p>
          <a:p>
            <a:pPr lvl="2"/>
            <a:r>
              <a:rPr lang="en-US" dirty="0" smtClean="0"/>
              <a:t>Conclusion; Almost every country has improved significantly over the last 100 years</a:t>
            </a:r>
          </a:p>
          <a:p>
            <a:r>
              <a:rPr lang="en-US" dirty="0" smtClean="0"/>
              <a:t>For comparison reasons GDP per capita should be considered</a:t>
            </a:r>
          </a:p>
          <a:p>
            <a:r>
              <a:rPr lang="en-US" dirty="0" smtClean="0"/>
              <a:t>High GDP / Capita does not mean that the population at large has gained from economic growth.</a:t>
            </a:r>
          </a:p>
          <a:p>
            <a:r>
              <a:rPr lang="en-US" dirty="0" smtClean="0"/>
              <a:t>GINI is a relevant indicator; towards 0 implies low inequality, towards 1 implies high inequality</a:t>
            </a:r>
          </a:p>
          <a:p>
            <a:r>
              <a:rPr lang="en-US" dirty="0" smtClean="0"/>
              <a:t>Education has been linked to economic growth and income inequality</a:t>
            </a:r>
          </a:p>
          <a:p>
            <a:pPr lvl="1"/>
            <a:r>
              <a:rPr lang="en-US" dirty="0" smtClean="0"/>
              <a:t>Preferred is tertiary education – link to </a:t>
            </a:r>
            <a:r>
              <a:rPr lang="en-US" dirty="0" err="1" smtClean="0"/>
              <a:t>employement</a:t>
            </a:r>
            <a:endParaRPr lang="en-US" dirty="0" smtClean="0"/>
          </a:p>
          <a:p>
            <a:pPr lvl="1"/>
            <a:r>
              <a:rPr lang="en-US" smtClean="0"/>
              <a:t>Literacy &amp; Primary education widely available</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14</a:t>
            </a:fld>
            <a:endParaRPr lang="en-US"/>
          </a:p>
        </p:txBody>
      </p:sp>
    </p:spTree>
    <p:extLst>
      <p:ext uri="{BB962C8B-B14F-4D97-AF65-F5344CB8AC3E}">
        <p14:creationId xmlns:p14="http://schemas.microsoft.com/office/powerpoint/2010/main" val="3419479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15</a:t>
            </a:fld>
            <a:endParaRPr lang="en-US"/>
          </a:p>
        </p:txBody>
      </p:sp>
    </p:spTree>
    <p:extLst>
      <p:ext uri="{BB962C8B-B14F-4D97-AF65-F5344CB8AC3E}">
        <p14:creationId xmlns:p14="http://schemas.microsoft.com/office/powerpoint/2010/main" val="337084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Pre Independence</a:t>
            </a:r>
          </a:p>
          <a:p>
            <a:r>
              <a:rPr lang="en-US" sz="1200" kern="1200" dirty="0" smtClean="0">
                <a:solidFill>
                  <a:schemeClr val="tx1"/>
                </a:solidFill>
                <a:effectLst/>
                <a:latin typeface="+mn-lt"/>
                <a:ea typeface="+mn-ea"/>
                <a:cs typeface="+mn-cs"/>
              </a:rPr>
              <a:t>The People’s Action Party (PAP) took office in 1959 and has been the government since. The period prior to 1959, the economy had high unemployment and acute shortage of housing with high dependency on </a:t>
            </a:r>
            <a:r>
              <a:rPr lang="en-US" sz="1200" kern="1200" dirty="0" err="1" smtClean="0">
                <a:solidFill>
                  <a:schemeClr val="tx1"/>
                </a:solidFill>
                <a:effectLst/>
                <a:latin typeface="+mn-lt"/>
                <a:ea typeface="+mn-ea"/>
                <a:cs typeface="+mn-cs"/>
              </a:rPr>
              <a:t>entrepot</a:t>
            </a:r>
            <a:r>
              <a:rPr lang="en-US" sz="1200" kern="1200" dirty="0" smtClean="0">
                <a:solidFill>
                  <a:schemeClr val="tx1"/>
                </a:solidFill>
                <a:effectLst/>
                <a:latin typeface="+mn-lt"/>
                <a:ea typeface="+mn-ea"/>
                <a:cs typeface="+mn-cs"/>
              </a:rPr>
              <a:t> trade (Goh &amp; Gopinathan, 2008).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Independence</a:t>
            </a:r>
          </a:p>
          <a:p>
            <a:r>
              <a:rPr lang="en-US" sz="1200" kern="1200" dirty="0" smtClean="0">
                <a:solidFill>
                  <a:schemeClr val="tx1"/>
                </a:solidFill>
                <a:effectLst/>
                <a:latin typeface="+mn-lt"/>
                <a:ea typeface="+mn-ea"/>
                <a:cs typeface="+mn-cs"/>
              </a:rPr>
              <a:t>The country declared independence in 1963 from British rule and joined Malaysia. One strategy was to rely on the Malaysian hinterland market. The next was to pursue Import Substitution Industrialization (ISI) (Goh &amp; Gopinathan, 2008).  The country had abundant supply of unskilled labor. The strategy involved the development of small-scale production of consumer goods, reducing reliance on imported goods.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Separation</a:t>
            </a:r>
          </a:p>
          <a:p>
            <a:r>
              <a:rPr lang="en-US" sz="1200" kern="1200" dirty="0" smtClean="0">
                <a:solidFill>
                  <a:schemeClr val="tx1"/>
                </a:solidFill>
                <a:effectLst/>
                <a:latin typeface="+mn-lt"/>
                <a:ea typeface="+mn-ea"/>
                <a:cs typeface="+mn-cs"/>
              </a:rPr>
              <a:t>The country declared independence in 1963 from British rule and joined Malaysia. One strategy was to rely on the Malaysian hinterland market. The next was to pursue Import Substitution Industrialization (ISI) (Goh &amp; Gopinathan, 2008).  The country had abundant supply of unskilled labor. The strategy involved the development of small-scale production of consumer goods, reducing reliance on imported goods.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phases of development</a:t>
            </a:r>
          </a:p>
          <a:p>
            <a:r>
              <a:rPr lang="en-US" dirty="0" smtClean="0"/>
              <a:t>Survival economics</a:t>
            </a:r>
          </a:p>
          <a:p>
            <a:r>
              <a:rPr lang="en-US" dirty="0" smtClean="0"/>
              <a:t>Sustainable development</a:t>
            </a:r>
          </a:p>
          <a:p>
            <a:r>
              <a:rPr lang="en-US" dirty="0" smtClean="0"/>
              <a:t>Knowledge based economy</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18</a:t>
            </a:fld>
            <a:endParaRPr lang="en-US"/>
          </a:p>
        </p:txBody>
      </p:sp>
    </p:spTree>
    <p:extLst>
      <p:ext uri="{BB962C8B-B14F-4D97-AF65-F5344CB8AC3E}">
        <p14:creationId xmlns:p14="http://schemas.microsoft.com/office/powerpoint/2010/main" val="2603615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3 phases of development</a:t>
            </a:r>
          </a:p>
          <a:p>
            <a:endParaRPr lang="en-US" dirty="0" smtClean="0"/>
          </a:p>
          <a:p>
            <a:r>
              <a:rPr lang="en-US" dirty="0" smtClean="0"/>
              <a:t>Survival economics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first was described as a period of survival economics between 1965 and 1978 characterized the need survive following the separation from Malaysia. </a:t>
            </a:r>
            <a:r>
              <a:rPr lang="en-US" dirty="0" err="1" smtClean="0"/>
              <a:t>Chellaraj</a:t>
            </a:r>
            <a:r>
              <a:rPr lang="en-US" dirty="0" smtClean="0"/>
              <a:t>, </a:t>
            </a:r>
            <a:r>
              <a:rPr lang="en-US" dirty="0" err="1" smtClean="0"/>
              <a:t>Maskus</a:t>
            </a:r>
            <a:r>
              <a:rPr lang="en-US" dirty="0" smtClean="0"/>
              <a:t>, &amp; </a:t>
            </a:r>
            <a:r>
              <a:rPr lang="en-US" dirty="0" err="1" smtClean="0"/>
              <a:t>Mattoo</a:t>
            </a:r>
            <a:r>
              <a:rPr lang="en-US" dirty="0" smtClean="0"/>
              <a:t> (2009) described Singapore as a relatively unskilled-labor-abundant and natural-resource-poor developing country with high levels of poverty and low economic growth. Singapore pursued a strategy of export-oriented industrialization (EOI) which became advocated by many as the model of economic growth for developing countries</a:t>
            </a:r>
          </a:p>
          <a:p>
            <a:endParaRPr lang="en-US" dirty="0" smtClean="0"/>
          </a:p>
          <a:p>
            <a:r>
              <a:rPr lang="en-US" dirty="0" smtClean="0"/>
              <a:t>Sustainable development</a:t>
            </a:r>
          </a:p>
          <a:p>
            <a:r>
              <a:rPr lang="en-US" sz="1200" kern="1200" dirty="0" smtClean="0">
                <a:solidFill>
                  <a:schemeClr val="tx1"/>
                </a:solidFill>
                <a:effectLst/>
                <a:latin typeface="+mn-lt"/>
                <a:ea typeface="+mn-ea"/>
                <a:cs typeface="+mn-cs"/>
              </a:rPr>
              <a:t>By the late 70s, Singapore faced two threats; growing wages and economic competition from neighboring economies. The second phase was described as period of sustainable development between 1978 and 1997 (Goh &amp; Gopinathan, 2008). The strategy was to move away from a labor intensive to capital intensive economy. The economic development strategy shifted to attracting foreign investment into producing higher-technology goods which in turn needed higher skilled workforce (</a:t>
            </a:r>
            <a:r>
              <a:rPr lang="en-US" sz="1200" kern="1200" dirty="0" err="1" smtClean="0">
                <a:solidFill>
                  <a:schemeClr val="tx1"/>
                </a:solidFill>
                <a:effectLst/>
                <a:latin typeface="+mn-lt"/>
                <a:ea typeface="+mn-ea"/>
                <a:cs typeface="+mn-cs"/>
              </a:rPr>
              <a:t>Chellaraj</a:t>
            </a:r>
            <a:r>
              <a:rPr lang="en-US" sz="1200" kern="1200" dirty="0" smtClean="0">
                <a:solidFill>
                  <a:schemeClr val="tx1"/>
                </a:solidFill>
                <a:effectLst/>
                <a:latin typeface="+mn-lt"/>
                <a:ea typeface="+mn-ea"/>
                <a:cs typeface="+mn-cs"/>
              </a:rPr>
              <a:t> et al., 2009). </a:t>
            </a:r>
            <a:endParaRPr lang="en-US" dirty="0" smtClean="0"/>
          </a:p>
          <a:p>
            <a:endParaRPr lang="en-US" dirty="0" smtClean="0"/>
          </a:p>
          <a:p>
            <a:r>
              <a:rPr lang="en-US" dirty="0" smtClean="0"/>
              <a:t>Knowledge based economy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third phase was described as a knowledge based-economy between 1998 and the present. Conditioned by globalization and rapid technological advances, the strategy in this period was to shift into knowledge-based economy which was characterized by innovation and creativity (Goh &amp; Gopinathan, 2008). </a:t>
            </a:r>
            <a:r>
              <a:rPr lang="en-US" sz="1200" kern="1200" dirty="0" err="1" smtClean="0">
                <a:solidFill>
                  <a:schemeClr val="tx1"/>
                </a:solidFill>
                <a:effectLst/>
                <a:latin typeface="+mn-lt"/>
                <a:ea typeface="+mn-ea"/>
                <a:cs typeface="+mn-cs"/>
              </a:rPr>
              <a:t>Chellaraj</a:t>
            </a:r>
            <a:r>
              <a:rPr lang="en-US" sz="1200" kern="1200" dirty="0" smtClean="0">
                <a:solidFill>
                  <a:schemeClr val="tx1"/>
                </a:solidFill>
                <a:effectLst/>
                <a:latin typeface="+mn-lt"/>
                <a:ea typeface="+mn-ea"/>
                <a:cs typeface="+mn-cs"/>
              </a:rPr>
              <a:t> et al. (2009) described similarly that the economy shifted towards research, innovation and high value services like banking and finance.</a:t>
            </a:r>
          </a:p>
        </p:txBody>
      </p:sp>
      <p:sp>
        <p:nvSpPr>
          <p:cNvPr id="4" name="Slide Number Placeholder 3"/>
          <p:cNvSpPr>
            <a:spLocks noGrp="1"/>
          </p:cNvSpPr>
          <p:nvPr>
            <p:ph type="sldNum" sz="quarter" idx="10"/>
          </p:nvPr>
        </p:nvSpPr>
        <p:spPr/>
        <p:txBody>
          <a:bodyPr/>
          <a:lstStyle/>
          <a:p>
            <a:fld id="{17F81835-49E1-4DF1-B4CA-B9D5EA262DCE}" type="slidenum">
              <a:rPr lang="en-US" smtClean="0"/>
              <a:t>19</a:t>
            </a:fld>
            <a:endParaRPr lang="en-US"/>
          </a:p>
        </p:txBody>
      </p:sp>
    </p:spTree>
    <p:extLst>
      <p:ext uri="{BB962C8B-B14F-4D97-AF65-F5344CB8AC3E}">
        <p14:creationId xmlns:p14="http://schemas.microsoft.com/office/powerpoint/2010/main" val="2201591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Pre Independence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Prior to 1971, The Truce States (now called United Arab Emirates) it was one of the least developed economies in the world (</a:t>
            </a:r>
            <a:r>
              <a:rPr lang="en-US" sz="1200" kern="1200" dirty="0" err="1" smtClean="0">
                <a:solidFill>
                  <a:schemeClr val="tx1"/>
                </a:solidFill>
                <a:effectLst/>
                <a:latin typeface="+mn-lt"/>
                <a:ea typeface="+mn-ea"/>
                <a:cs typeface="+mn-cs"/>
              </a:rPr>
              <a:t>Shihab</a:t>
            </a:r>
            <a:r>
              <a:rPr lang="en-US" sz="1200" kern="1200" dirty="0" smtClean="0">
                <a:solidFill>
                  <a:schemeClr val="tx1"/>
                </a:solidFill>
                <a:effectLst/>
                <a:latin typeface="+mn-lt"/>
                <a:ea typeface="+mn-ea"/>
                <a:cs typeface="+mn-cs"/>
              </a:rPr>
              <a:t>, 2001). It relied mostly on a subsistence economy of agriculture, animal husbandry, pearl extraction and fishing.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Independence 1971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Oil</a:t>
            </a:r>
            <a:r>
              <a:rPr lang="en-US" sz="1200" kern="1200" baseline="0" dirty="0" smtClean="0">
                <a:solidFill>
                  <a:schemeClr val="tx1"/>
                </a:solidFill>
                <a:effectLst/>
                <a:latin typeface="+mn-lt"/>
                <a:ea typeface="+mn-ea"/>
                <a:cs typeface="+mn-cs"/>
              </a:rPr>
              <a:t> Discovery</a:t>
            </a:r>
          </a:p>
          <a:p>
            <a:r>
              <a:rPr lang="en-US" sz="1200" kern="1200" dirty="0" smtClean="0">
                <a:solidFill>
                  <a:schemeClr val="tx1"/>
                </a:solidFill>
                <a:effectLst/>
                <a:latin typeface="+mn-lt"/>
                <a:ea typeface="+mn-ea"/>
                <a:cs typeface="+mn-cs"/>
              </a:rPr>
              <a:t>Discovery and exploitation of oil and gas reserves permitted UAE to rapidly develop and modernize its economy. It skipped many of the stages of economic development faced by developing countries. UAE has not encountered economic hardships of poverty usually associated with economic development in third world countries (Godwin, 2006).</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Based on proven oil and gas reserves in the year 2000, oil reserves are expected to last 122 year and gas reserves are expected to last 60 years (</a:t>
            </a:r>
            <a:r>
              <a:rPr lang="en-US" sz="1200" kern="1200" dirty="0" err="1" smtClean="0">
                <a:solidFill>
                  <a:schemeClr val="tx1"/>
                </a:solidFill>
                <a:effectLst/>
                <a:latin typeface="+mn-lt"/>
                <a:ea typeface="+mn-ea"/>
                <a:cs typeface="+mn-cs"/>
              </a:rPr>
              <a:t>Shihab</a:t>
            </a:r>
            <a:r>
              <a:rPr lang="en-US" sz="1200" kern="1200" dirty="0" smtClean="0">
                <a:solidFill>
                  <a:schemeClr val="tx1"/>
                </a:solidFill>
                <a:effectLst/>
                <a:latin typeface="+mn-lt"/>
                <a:ea typeface="+mn-ea"/>
                <a:cs typeface="+mn-cs"/>
              </a:rPr>
              <a:t>, 2001). UAE did embark on a strategy of industrialization but its contribution to GDP is relatively small. UAE’s prosperity and continued economic well being is dependent on its oil and gas resources (</a:t>
            </a:r>
            <a:r>
              <a:rPr lang="en-US" sz="1200" kern="1200" dirty="0" err="1" smtClean="0">
                <a:solidFill>
                  <a:schemeClr val="tx1"/>
                </a:solidFill>
                <a:effectLst/>
                <a:latin typeface="+mn-lt"/>
                <a:ea typeface="+mn-ea"/>
                <a:cs typeface="+mn-cs"/>
              </a:rPr>
              <a:t>Shihab</a:t>
            </a:r>
            <a:r>
              <a:rPr lang="en-US" sz="1200" kern="1200" dirty="0" smtClean="0">
                <a:solidFill>
                  <a:schemeClr val="tx1"/>
                </a:solidFill>
                <a:effectLst/>
                <a:latin typeface="+mn-lt"/>
                <a:ea typeface="+mn-ea"/>
                <a:cs typeface="+mn-cs"/>
              </a:rPr>
              <a:t>, 2001).</a:t>
            </a:r>
          </a:p>
          <a:p>
            <a:endParaRPr lang="en-US" sz="1200" kern="1200" dirty="0" smtClean="0">
              <a:solidFill>
                <a:schemeClr val="tx1"/>
              </a:solidFill>
              <a:effectLst/>
              <a:latin typeface="+mn-lt"/>
              <a:ea typeface="+mn-ea"/>
              <a:cs typeface="+mn-cs"/>
            </a:endParaRPr>
          </a:p>
          <a:p>
            <a:r>
              <a:rPr lang="en-US" dirty="0" smtClean="0"/>
              <a:t>Knowledge</a:t>
            </a:r>
            <a:r>
              <a:rPr lang="en-US" baseline="0" dirty="0" smtClean="0"/>
              <a:t> Economy</a:t>
            </a:r>
          </a:p>
          <a:p>
            <a:r>
              <a:rPr lang="en-US" baseline="0" dirty="0" smtClean="0"/>
              <a:t>In 2009, Abu Dhabi unveiled its 2030 Economic Vision, setting out a roadmap for achieving greater economic diversification. The plan aims to reduce Abu Dhabi’s reliance on the oil sector as a source of economic activity and, instead, instill a greater focus on knowledge-based industries.</a:t>
            </a:r>
          </a:p>
          <a:p>
            <a:endParaRPr lang="en-US" baseline="0" dirty="0" smtClean="0"/>
          </a:p>
          <a:p>
            <a:r>
              <a:rPr lang="en-US" baseline="0" dirty="0" smtClean="0"/>
              <a:t>Fostering telecommunications is a major part of UAE Government strategy, based on the awareness that connectivity is a key component of public infrastructure and a necessary asset in a knowledge-based economy.</a:t>
            </a:r>
          </a:p>
          <a:p>
            <a:r>
              <a:rPr lang="en-US" baseline="0" dirty="0" smtClean="0"/>
              <a:t>Manufacturing (Vine et al 2010)</a:t>
            </a:r>
          </a:p>
          <a:p>
            <a:endParaRPr lang="en-US" baseline="0" dirty="0" smtClean="0"/>
          </a:p>
        </p:txBody>
      </p:sp>
      <p:sp>
        <p:nvSpPr>
          <p:cNvPr id="4" name="Slide Number Placeholder 3"/>
          <p:cNvSpPr>
            <a:spLocks noGrp="1"/>
          </p:cNvSpPr>
          <p:nvPr>
            <p:ph type="sldNum" sz="quarter" idx="10"/>
          </p:nvPr>
        </p:nvSpPr>
        <p:spPr/>
        <p:txBody>
          <a:bodyPr/>
          <a:lstStyle/>
          <a:p>
            <a:fld id="{17F81835-49E1-4DF1-B4CA-B9D5EA262DCE}" type="slidenum">
              <a:rPr lang="en-US" smtClean="0"/>
              <a:t>20</a:t>
            </a:fld>
            <a:endParaRPr lang="en-US"/>
          </a:p>
        </p:txBody>
      </p:sp>
    </p:spTree>
    <p:extLst>
      <p:ext uri="{BB962C8B-B14F-4D97-AF65-F5344CB8AC3E}">
        <p14:creationId xmlns:p14="http://schemas.microsoft.com/office/powerpoint/2010/main" val="1772030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21</a:t>
            </a:fld>
            <a:endParaRPr lang="en-US"/>
          </a:p>
        </p:txBody>
      </p:sp>
    </p:spTree>
    <p:extLst>
      <p:ext uri="{BB962C8B-B14F-4D97-AF65-F5344CB8AC3E}">
        <p14:creationId xmlns:p14="http://schemas.microsoft.com/office/powerpoint/2010/main" val="2296419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Education as driver of Economic Growth </a:t>
            </a:r>
          </a:p>
          <a:p>
            <a:r>
              <a:rPr lang="en-US" sz="1200" kern="1200" dirty="0" smtClean="0">
                <a:solidFill>
                  <a:schemeClr val="tx1"/>
                </a:solidFill>
                <a:effectLst/>
                <a:latin typeface="+mn-lt"/>
                <a:ea typeface="+mn-ea"/>
                <a:cs typeface="+mn-cs"/>
              </a:rPr>
              <a:t>Singapore was ranked in the top five cities/countries along with Shanghai-China, Korea, Finland and Hong Kong-China in the 2009 OECD Programme for International Student Assessment (PISA) rankings.  Singapore’s performance is above the OECD average and the difference is statistically significant. </a:t>
            </a:r>
          </a:p>
          <a:p>
            <a:r>
              <a:rPr lang="en-US" sz="1200" kern="1200" dirty="0" smtClean="0">
                <a:solidFill>
                  <a:schemeClr val="tx1"/>
                </a:solidFill>
                <a:effectLst/>
                <a:latin typeface="+mn-lt"/>
                <a:ea typeface="+mn-ea"/>
                <a:cs typeface="+mn-cs"/>
              </a:rPr>
              <a:t>Education development has been viewed by political leaders, policy makers and economists as an integral part of development in many developing economies. Singapore has also embarked on economic development to transform from rural / under-developed towards a developed economy with educational development. Education development was recognized as vital in transforming economies through major phases of economic development. The Minister for Education in Singapore emphasized that development of education has evolved with changing global and national circumstance (</a:t>
            </a:r>
            <a:r>
              <a:rPr lang="en-US" sz="1200" kern="1200" dirty="0" err="1" smtClean="0">
                <a:solidFill>
                  <a:schemeClr val="tx1"/>
                </a:solidFill>
                <a:effectLst/>
                <a:latin typeface="+mn-lt"/>
                <a:ea typeface="+mn-ea"/>
                <a:cs typeface="+mn-cs"/>
              </a:rPr>
              <a:t>Shanmugaratnam</a:t>
            </a:r>
            <a:r>
              <a:rPr lang="en-US" sz="1200" kern="1200" dirty="0" smtClean="0">
                <a:solidFill>
                  <a:schemeClr val="tx1"/>
                </a:solidFill>
                <a:effectLst/>
                <a:latin typeface="+mn-lt"/>
                <a:ea typeface="+mn-ea"/>
                <a:cs typeface="+mn-cs"/>
              </a:rPr>
              <a:t>, 2008). </a:t>
            </a:r>
          </a:p>
          <a:p>
            <a:r>
              <a:rPr lang="en-US" sz="1200" kern="1200" dirty="0" smtClean="0">
                <a:solidFill>
                  <a:schemeClr val="tx1"/>
                </a:solidFill>
                <a:effectLst/>
                <a:latin typeface="+mn-lt"/>
                <a:ea typeface="+mn-ea"/>
                <a:cs typeface="+mn-cs"/>
              </a:rPr>
              <a:t>A comprehensive description of education in Singapore can be found in the Ministry of Education website (Ministry of Education Singapore, 2012). Children may be enrolled into kindergarten from age four. Formal education starts from age seven. Primary education lasts six years. Children can then progress to secondary education which will last between four and five years. Post secondary education offers pathways to a bachelor’s degree, diploma or technical certification.</a:t>
            </a:r>
          </a:p>
          <a:p>
            <a:r>
              <a:rPr lang="en-US" sz="1200" kern="1200" dirty="0" smtClean="0">
                <a:solidFill>
                  <a:schemeClr val="tx1"/>
                </a:solidFill>
                <a:effectLst/>
                <a:latin typeface="+mn-lt"/>
                <a:ea typeface="+mn-ea"/>
                <a:cs typeface="+mn-cs"/>
              </a:rPr>
              <a:t>Education has played a vital role in transforming the economy. Education development programs can be mapped the three economic development phases identified by Goh and Gopinathan (2008); Survival (1965 to 1978), Sustainable Development (1979 to 1997) and Knowledge-based Economy (1998 to present).</a:t>
            </a:r>
          </a:p>
          <a:p>
            <a:r>
              <a:rPr lang="en-US" sz="1200" kern="1200" dirty="0" smtClean="0">
                <a:solidFill>
                  <a:schemeClr val="tx1"/>
                </a:solidFill>
                <a:effectLst/>
                <a:latin typeface="+mn-lt"/>
                <a:ea typeface="+mn-ea"/>
                <a:cs typeface="+mn-cs"/>
              </a:rPr>
              <a:t>Education strategy between 1965 and 1978 was focused on literacy, raising technical skills, socialization and nation building as the economy moved through import-substitution and export-oriented economic development (Goh &amp; Gopinathan, 2008).</a:t>
            </a:r>
          </a:p>
          <a:p>
            <a:r>
              <a:rPr lang="en-US" sz="1200" kern="1200" dirty="0" smtClean="0">
                <a:solidFill>
                  <a:schemeClr val="tx1"/>
                </a:solidFill>
                <a:effectLst/>
                <a:latin typeface="+mn-lt"/>
                <a:ea typeface="+mn-ea"/>
                <a:cs typeface="+mn-cs"/>
              </a:rPr>
              <a:t>Education strategy in the second phase between 1979 and 1997 was to reduce education wastage. Streaming facilitated academic progression at different pace resulting in students staying longer in the school system and falling attrition rates (Goh &amp; Gopinathan, 2008). Lee, Tan, </a:t>
            </a:r>
            <a:r>
              <a:rPr lang="en-US" sz="1200" kern="1200" dirty="0" err="1" smtClean="0">
                <a:solidFill>
                  <a:schemeClr val="tx1"/>
                </a:solidFill>
                <a:effectLst/>
                <a:latin typeface="+mn-lt"/>
                <a:ea typeface="+mn-ea"/>
                <a:cs typeface="+mn-cs"/>
              </a:rPr>
              <a:t>Fredriksen</a:t>
            </a:r>
            <a:r>
              <a:rPr lang="en-US" sz="1200" kern="1200" dirty="0" smtClean="0">
                <a:solidFill>
                  <a:schemeClr val="tx1"/>
                </a:solidFill>
                <a:effectLst/>
                <a:latin typeface="+mn-lt"/>
                <a:ea typeface="+mn-ea"/>
                <a:cs typeface="+mn-cs"/>
              </a:rPr>
              <a:t>, and Goh ( 2008) also made a similar case that streaming allowed student progress at pace better suited to their abilities. The premise of the New Education System (NES) was to enable each child to progress as far as possible in his or her schooling career.</a:t>
            </a:r>
          </a:p>
          <a:p>
            <a:r>
              <a:rPr lang="en-US" sz="1200" kern="1200" dirty="0" smtClean="0">
                <a:solidFill>
                  <a:schemeClr val="tx1"/>
                </a:solidFill>
                <a:effectLst/>
                <a:latin typeface="+mn-lt"/>
                <a:ea typeface="+mn-ea"/>
                <a:cs typeface="+mn-cs"/>
              </a:rPr>
              <a:t>The third phase from 1997 to the present can be characterized by ability driven education with focus on innovation, creativity and entrepreneurship (Goh &amp; Gopinathan, 2008; Lee et al., 2008). Goh and Gopinathan (2008) contend that ability driven education is premised on a belief that every child has some talent or ability. Hence a key objective is the maximal development of talents and abilities. The Thinking Schools, Learning Nation (TSLN) vision and initiatives were aimed at developing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literacy skills which included computer literacy (Lee et al., 2008).</a:t>
            </a:r>
          </a:p>
          <a:p>
            <a:r>
              <a:rPr lang="en-US" sz="1200" kern="1200" dirty="0" smtClean="0">
                <a:solidFill>
                  <a:schemeClr val="tx1"/>
                </a:solidFill>
                <a:effectLst/>
                <a:latin typeface="+mn-lt"/>
                <a:ea typeface="+mn-ea"/>
                <a:cs typeface="+mn-cs"/>
              </a:rPr>
              <a:t>Education has been vital change agent towards transforming the economy, increasing income levels and raising the standard of living in Singapore. The role of education toward further transformation is less clear. </a:t>
            </a:r>
          </a:p>
          <a:p>
            <a:r>
              <a:rPr lang="en-US" sz="1200" kern="1200" dirty="0" smtClean="0">
                <a:solidFill>
                  <a:schemeClr val="tx1"/>
                </a:solidFill>
                <a:effectLst/>
                <a:latin typeface="+mn-lt"/>
                <a:ea typeface="+mn-ea"/>
                <a:cs typeface="+mn-cs"/>
              </a:rPr>
              <a:t>An important consideration in facilitating the change</a:t>
            </a:r>
          </a:p>
          <a:p>
            <a:r>
              <a:rPr lang="en-US" sz="1200" kern="1200" dirty="0" smtClean="0">
                <a:solidFill>
                  <a:schemeClr val="tx1"/>
                </a:solidFill>
                <a:effectLst/>
                <a:latin typeface="+mn-lt"/>
                <a:ea typeface="+mn-ea"/>
                <a:cs typeface="+mn-cs"/>
              </a:rPr>
              <a:t>Student Performance in Reading, Mathematics and Science; see PISA 2009 Results (OECD, 2010).</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24</a:t>
            </a:fld>
            <a:endParaRPr lang="en-US"/>
          </a:p>
        </p:txBody>
      </p:sp>
    </p:spTree>
    <p:extLst>
      <p:ext uri="{BB962C8B-B14F-4D97-AF65-F5344CB8AC3E}">
        <p14:creationId xmlns:p14="http://schemas.microsoft.com/office/powerpoint/2010/main" val="2960958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Education has been vital change agent towards transforming the economy, increasing income levels and raising the standard of living in Singapore. The role of education toward further transformation is less clear. </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25</a:t>
            </a:fld>
            <a:endParaRPr lang="en-US"/>
          </a:p>
        </p:txBody>
      </p:sp>
    </p:spTree>
    <p:extLst>
      <p:ext uri="{BB962C8B-B14F-4D97-AF65-F5344CB8AC3E}">
        <p14:creationId xmlns:p14="http://schemas.microsoft.com/office/powerpoint/2010/main" val="352195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From the beginning, one of the highest priorities for social development has been education. As Sheikh </a:t>
            </a:r>
            <a:r>
              <a:rPr lang="en-US" dirty="0" err="1" smtClean="0"/>
              <a:t>Zayed</a:t>
            </a:r>
            <a:r>
              <a:rPr lang="en-US" dirty="0" smtClean="0"/>
              <a:t> pointed out, “The real asset of any advanced nation is its people, especially the educated ones, and the prosperity and success of the people are measured by the standard of their education”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7F81835-49E1-4DF1-B4CA-B9D5EA262DCE}" type="slidenum">
              <a:rPr lang="en-US" smtClean="0"/>
              <a:t>26</a:t>
            </a:fld>
            <a:endParaRPr lang="en-US"/>
          </a:p>
        </p:txBody>
      </p:sp>
    </p:spTree>
    <p:extLst>
      <p:ext uri="{BB962C8B-B14F-4D97-AF65-F5344CB8AC3E}">
        <p14:creationId xmlns:p14="http://schemas.microsoft.com/office/powerpoint/2010/main" val="304248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Introduction</a:t>
            </a:r>
          </a:p>
          <a:p>
            <a:r>
              <a:rPr lang="en-US" sz="1200" kern="1200" dirty="0" smtClean="0">
                <a:solidFill>
                  <a:schemeClr val="tx1"/>
                </a:solidFill>
                <a:effectLst/>
                <a:latin typeface="+mn-lt"/>
                <a:ea typeface="+mn-ea"/>
                <a:cs typeface="+mn-cs"/>
              </a:rPr>
              <a:t>An Educator With Belief in Education</a:t>
            </a:r>
          </a:p>
          <a:p>
            <a:r>
              <a:rPr lang="en-US" sz="1200" kern="1200" dirty="0" smtClean="0">
                <a:solidFill>
                  <a:schemeClr val="tx1"/>
                </a:solidFill>
                <a:effectLst/>
                <a:latin typeface="+mn-lt"/>
                <a:ea typeface="+mn-ea"/>
                <a:cs typeface="+mn-cs"/>
              </a:rPr>
              <a:t>Stanly is an educator shaped by experiences in the private sector and education. </a:t>
            </a:r>
          </a:p>
          <a:p>
            <a:r>
              <a:rPr lang="en-US" sz="1200" kern="1200" dirty="0" smtClean="0">
                <a:solidFill>
                  <a:schemeClr val="tx1"/>
                </a:solidFill>
                <a:effectLst/>
                <a:latin typeface="+mn-lt"/>
                <a:ea typeface="+mn-ea"/>
                <a:cs typeface="+mn-cs"/>
              </a:rPr>
              <a:t>The most significant experience is that of educating students with diverse nationalities, races, religions and abilities in many countries. In concurrence with Sir Ken Robinson, Stanly advocates that creativity cannot be taught but rather nurtured from young. </a:t>
            </a:r>
          </a:p>
          <a:p>
            <a:r>
              <a:rPr lang="en-US" sz="1200" kern="1200" dirty="0" smtClean="0">
                <a:solidFill>
                  <a:schemeClr val="tx1"/>
                </a:solidFill>
                <a:effectLst/>
                <a:latin typeface="+mn-lt"/>
                <a:ea typeface="+mn-ea"/>
                <a:cs typeface="+mn-cs"/>
              </a:rPr>
              <a:t>These experiences have shaped belief that education helps to liberate individuals and democratize societies. Curriculum and assessment should be matched to the abilities and needs of students. Assessments can set standards. Assessments can also scaffold learning.</a:t>
            </a:r>
          </a:p>
          <a:p>
            <a:r>
              <a:rPr lang="en-US" sz="1200" kern="1200" dirty="0" smtClean="0">
                <a:solidFill>
                  <a:schemeClr val="tx1"/>
                </a:solidFill>
                <a:effectLst/>
                <a:latin typeface="+mn-lt"/>
                <a:ea typeface="+mn-ea"/>
                <a:cs typeface="+mn-cs"/>
              </a:rPr>
              <a:t>Experiences in technology have helped bring education to many new cities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Education Background</a:t>
            </a:r>
          </a:p>
          <a:p>
            <a:r>
              <a:rPr lang="en-US" sz="1200" kern="1200" dirty="0" smtClean="0">
                <a:solidFill>
                  <a:schemeClr val="tx1"/>
                </a:solidFill>
                <a:effectLst/>
                <a:latin typeface="+mn-lt"/>
                <a:ea typeface="+mn-ea"/>
                <a:cs typeface="+mn-cs"/>
              </a:rPr>
              <a:t>Communications Technology, Economics, Management and Education (on-going)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Work Experience</a:t>
            </a:r>
          </a:p>
          <a:p>
            <a:r>
              <a:rPr lang="en-US" sz="1200" kern="1200" dirty="0" smtClean="0">
                <a:solidFill>
                  <a:schemeClr val="tx1"/>
                </a:solidFill>
                <a:effectLst/>
                <a:latin typeface="+mn-lt"/>
                <a:ea typeface="+mn-ea"/>
                <a:cs typeface="+mn-cs"/>
              </a:rPr>
              <a:t>Current - Teaching, Assessment, Learning &amp; Academic Quality Management</a:t>
            </a:r>
          </a:p>
          <a:p>
            <a:r>
              <a:rPr lang="en-US" sz="1200" kern="1200" dirty="0" smtClean="0">
                <a:solidFill>
                  <a:schemeClr val="tx1"/>
                </a:solidFill>
                <a:effectLst/>
                <a:latin typeface="+mn-lt"/>
                <a:ea typeface="+mn-ea"/>
                <a:cs typeface="+mn-cs"/>
              </a:rPr>
              <a:t>Past – Information and Communication Technology, and Business Development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Research</a:t>
            </a:r>
          </a:p>
          <a:p>
            <a:r>
              <a:rPr lang="en-US" sz="1200" kern="1200" dirty="0" smtClean="0">
                <a:solidFill>
                  <a:schemeClr val="tx1"/>
                </a:solidFill>
                <a:effectLst/>
                <a:latin typeface="+mn-lt"/>
                <a:ea typeface="+mn-ea"/>
                <a:cs typeface="+mn-cs"/>
              </a:rPr>
              <a:t>Research in interests in Assessments especially Computer Adaptive Testing (CAT); e.g.</a:t>
            </a:r>
          </a:p>
          <a:p>
            <a:r>
              <a:rPr lang="en-US" sz="1200" kern="1200" dirty="0" smtClean="0">
                <a:solidFill>
                  <a:schemeClr val="tx1"/>
                </a:solidFill>
                <a:effectLst/>
                <a:latin typeface="+mn-lt"/>
                <a:ea typeface="+mn-ea"/>
                <a:cs typeface="+mn-cs"/>
              </a:rPr>
              <a:t>GMAT® by GMAC®</a:t>
            </a:r>
          </a:p>
          <a:p>
            <a:r>
              <a:rPr lang="en-US" sz="1200" kern="1200" dirty="0" smtClean="0">
                <a:solidFill>
                  <a:schemeClr val="tx1"/>
                </a:solidFill>
                <a:effectLst/>
                <a:latin typeface="+mn-lt"/>
                <a:ea typeface="+mn-ea"/>
                <a:cs typeface="+mn-cs"/>
              </a:rPr>
              <a:t>GRE® by ETS®</a:t>
            </a:r>
          </a:p>
          <a:p>
            <a:r>
              <a:rPr lang="en-US" sz="1200" kern="1200" dirty="0" smtClean="0">
                <a:solidFill>
                  <a:schemeClr val="tx1"/>
                </a:solidFill>
                <a:effectLst/>
                <a:latin typeface="+mn-lt"/>
                <a:ea typeface="+mn-ea"/>
                <a:cs typeface="+mn-cs"/>
              </a:rPr>
              <a:t>Question administrated during an assessment vary according to the ability of the test-taker/student</a:t>
            </a:r>
          </a:p>
          <a:p>
            <a:r>
              <a:rPr lang="en-US" sz="1200" kern="1200" dirty="0" smtClean="0">
                <a:solidFill>
                  <a:schemeClr val="tx1"/>
                </a:solidFill>
                <a:effectLst/>
                <a:latin typeface="+mn-lt"/>
                <a:ea typeface="+mn-ea"/>
                <a:cs typeface="+mn-cs"/>
              </a:rPr>
              <a:t>Students with different ability (scores) have similar test-taking experience; weak students get easier questions and strong students get more challenging questions. The argument is that learning occurs when taking assessments.</a:t>
            </a:r>
          </a:p>
          <a:p>
            <a:r>
              <a:rPr lang="en-US" sz="1200" kern="1200" dirty="0" smtClean="0">
                <a:solidFill>
                  <a:schemeClr val="tx1"/>
                </a:solidFill>
                <a:effectLst/>
                <a:latin typeface="+mn-lt"/>
                <a:ea typeface="+mn-ea"/>
                <a:cs typeface="+mn-cs"/>
              </a:rPr>
              <a:t>Assessments should provide feedback and diagnostics. Presently, the assessment do not do this. Ambition for the future. </a:t>
            </a:r>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4</a:t>
            </a:fld>
            <a:endParaRPr lang="en-US"/>
          </a:p>
        </p:txBody>
      </p:sp>
    </p:spTree>
    <p:extLst>
      <p:ext uri="{BB962C8B-B14F-4D97-AF65-F5344CB8AC3E}">
        <p14:creationId xmlns:p14="http://schemas.microsoft.com/office/powerpoint/2010/main" val="2089084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close examination and analysis of the higher education programs offered in the UAE by accredited institutions reveal that there is an obvious gap between higher education institutions and the skill needs of employers. There is an overemphasis in a narrow set of academic offerings.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Assessment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encourage independent thinking and improve problem solving skills, students need to be assessed on how they apply learned skills to new situations. This is lacking in the existing examination and assessment structures, also known as the attained curriculum. Exams currently require students to provide only limited responses and do not present students’ weaknesses clearly, leaving them with incomplete feedback on their progress.</a:t>
            </a:r>
            <a:r>
              <a:rPr lang="en-US" baseline="0" dirty="0" smtClean="0"/>
              <a:t> (Farah &amp; Ridge, 2009)</a:t>
            </a:r>
            <a:endParaRPr lang="en-US" dirty="0" smtClean="0"/>
          </a:p>
        </p:txBody>
      </p:sp>
      <p:sp>
        <p:nvSpPr>
          <p:cNvPr id="4" name="Slide Number Placeholder 3"/>
          <p:cNvSpPr>
            <a:spLocks noGrp="1"/>
          </p:cNvSpPr>
          <p:nvPr>
            <p:ph type="sldNum" sz="quarter" idx="10"/>
          </p:nvPr>
        </p:nvSpPr>
        <p:spPr/>
        <p:txBody>
          <a:bodyPr/>
          <a:lstStyle/>
          <a:p>
            <a:fld id="{17F81835-49E1-4DF1-B4CA-B9D5EA262DCE}" type="slidenum">
              <a:rPr lang="en-US" smtClean="0"/>
              <a:t>27</a:t>
            </a:fld>
            <a:endParaRPr lang="en-US"/>
          </a:p>
        </p:txBody>
      </p:sp>
    </p:spTree>
    <p:extLst>
      <p:ext uri="{BB962C8B-B14F-4D97-AF65-F5344CB8AC3E}">
        <p14:creationId xmlns:p14="http://schemas.microsoft.com/office/powerpoint/2010/main" val="632682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28</a:t>
            </a:fld>
            <a:endParaRPr lang="en-US"/>
          </a:p>
        </p:txBody>
      </p:sp>
    </p:spTree>
    <p:extLst>
      <p:ext uri="{BB962C8B-B14F-4D97-AF65-F5344CB8AC3E}">
        <p14:creationId xmlns:p14="http://schemas.microsoft.com/office/powerpoint/2010/main" val="2005218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Dubai &amp; UAE</a:t>
            </a:r>
          </a:p>
          <a:p>
            <a:r>
              <a:rPr lang="en-US" dirty="0" smtClean="0"/>
              <a:t>Should focus on the rapid articulation and accreditation of UAE Government education systems from K-12 through to university. Whilst, this accreditation and articulation</a:t>
            </a:r>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30</a:t>
            </a:fld>
            <a:endParaRPr lang="en-US"/>
          </a:p>
        </p:txBody>
      </p:sp>
    </p:spTree>
    <p:extLst>
      <p:ext uri="{BB962C8B-B14F-4D97-AF65-F5344CB8AC3E}">
        <p14:creationId xmlns:p14="http://schemas.microsoft.com/office/powerpoint/2010/main" val="1664167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Research</a:t>
            </a:r>
          </a:p>
          <a:p>
            <a:r>
              <a:rPr lang="en-US" sz="1200" kern="1200" dirty="0" smtClean="0">
                <a:solidFill>
                  <a:schemeClr val="tx1"/>
                </a:solidFill>
                <a:effectLst/>
                <a:latin typeface="+mn-lt"/>
                <a:ea typeface="+mn-ea"/>
                <a:cs typeface="+mn-cs"/>
              </a:rPr>
              <a:t>Research in interests in Assessments especially Computer Adaptive Testing (CAT); e.g.</a:t>
            </a:r>
          </a:p>
          <a:p>
            <a:r>
              <a:rPr lang="en-US" sz="1200" kern="1200" dirty="0" smtClean="0">
                <a:solidFill>
                  <a:schemeClr val="tx1"/>
                </a:solidFill>
                <a:effectLst/>
                <a:latin typeface="+mn-lt"/>
                <a:ea typeface="+mn-ea"/>
                <a:cs typeface="+mn-cs"/>
              </a:rPr>
              <a:t>GMAT® by GMAC®</a:t>
            </a:r>
          </a:p>
          <a:p>
            <a:r>
              <a:rPr lang="en-US" sz="1200" kern="1200" dirty="0" smtClean="0">
                <a:solidFill>
                  <a:schemeClr val="tx1"/>
                </a:solidFill>
                <a:effectLst/>
                <a:latin typeface="+mn-lt"/>
                <a:ea typeface="+mn-ea"/>
                <a:cs typeface="+mn-cs"/>
              </a:rPr>
              <a:t>GRE® by ETS®</a:t>
            </a:r>
          </a:p>
          <a:p>
            <a:r>
              <a:rPr lang="en-US" sz="1200" kern="1200" dirty="0" smtClean="0">
                <a:solidFill>
                  <a:schemeClr val="tx1"/>
                </a:solidFill>
                <a:effectLst/>
                <a:latin typeface="+mn-lt"/>
                <a:ea typeface="+mn-ea"/>
                <a:cs typeface="+mn-cs"/>
              </a:rPr>
              <a:t>Question administrated during an assessment vary according to the ability of the test-taker/student</a:t>
            </a:r>
          </a:p>
          <a:p>
            <a:r>
              <a:rPr lang="en-US" sz="1200" kern="1200" dirty="0" smtClean="0">
                <a:solidFill>
                  <a:schemeClr val="tx1"/>
                </a:solidFill>
                <a:effectLst/>
                <a:latin typeface="+mn-lt"/>
                <a:ea typeface="+mn-ea"/>
                <a:cs typeface="+mn-cs"/>
              </a:rPr>
              <a:t>Students with different ability (scores) have similar test-taking experience; weak students get easier questions and strong students get more challenging questions. The argument is that learning occurs when taking assessments.</a:t>
            </a:r>
          </a:p>
          <a:p>
            <a:r>
              <a:rPr lang="en-US" sz="1200" kern="1200" dirty="0" smtClean="0">
                <a:solidFill>
                  <a:schemeClr val="tx1"/>
                </a:solidFill>
                <a:effectLst/>
                <a:latin typeface="+mn-lt"/>
                <a:ea typeface="+mn-ea"/>
                <a:cs typeface="+mn-cs"/>
              </a:rPr>
              <a:t>Assessments should provide feedback and diagnostics. Presently, the assessment do not do this. Ambition for the future. </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5</a:t>
            </a:fld>
            <a:endParaRPr lang="en-US"/>
          </a:p>
        </p:txBody>
      </p:sp>
    </p:spTree>
    <p:extLst>
      <p:ext uri="{BB962C8B-B14F-4D97-AF65-F5344CB8AC3E}">
        <p14:creationId xmlns:p14="http://schemas.microsoft.com/office/powerpoint/2010/main" val="2532877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6</a:t>
            </a:fld>
            <a:endParaRPr lang="en-US"/>
          </a:p>
        </p:txBody>
      </p:sp>
    </p:spTree>
    <p:extLst>
      <p:ext uri="{BB962C8B-B14F-4D97-AF65-F5344CB8AC3E}">
        <p14:creationId xmlns:p14="http://schemas.microsoft.com/office/powerpoint/2010/main" val="2574539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Ideal Graduate</a:t>
            </a:r>
          </a:p>
          <a:p>
            <a:r>
              <a:rPr lang="en-US" sz="1200" kern="1200" dirty="0" smtClean="0">
                <a:solidFill>
                  <a:schemeClr val="tx1"/>
                </a:solidFill>
                <a:effectLst/>
                <a:latin typeface="+mn-lt"/>
                <a:ea typeface="+mn-ea"/>
                <a:cs typeface="+mn-cs"/>
              </a:rPr>
              <a:t>Self-Belief</a:t>
            </a:r>
          </a:p>
          <a:p>
            <a:r>
              <a:rPr lang="en-US" sz="1200" kern="1200" dirty="0" smtClean="0">
                <a:solidFill>
                  <a:schemeClr val="tx1"/>
                </a:solidFill>
                <a:effectLst/>
                <a:latin typeface="+mn-lt"/>
                <a:ea typeface="+mn-ea"/>
                <a:cs typeface="+mn-cs"/>
              </a:rPr>
              <a:t>Independent Learner</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7</a:t>
            </a:fld>
            <a:endParaRPr lang="en-US"/>
          </a:p>
        </p:txBody>
      </p:sp>
    </p:spTree>
    <p:extLst>
      <p:ext uri="{BB962C8B-B14F-4D97-AF65-F5344CB8AC3E}">
        <p14:creationId xmlns:p14="http://schemas.microsoft.com/office/powerpoint/2010/main" val="309119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Historical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Background of Two Cities; Singapore and Dubai</a:t>
            </a:r>
          </a:p>
          <a:p>
            <a:r>
              <a:rPr lang="en-US" sz="1200" kern="1200" dirty="0" smtClean="0">
                <a:solidFill>
                  <a:schemeClr val="tx1"/>
                </a:solidFill>
                <a:effectLst/>
                <a:latin typeface="+mn-lt"/>
                <a:ea typeface="+mn-ea"/>
                <a:cs typeface="+mn-cs"/>
              </a:rPr>
              <a:t>Singapore</a:t>
            </a:r>
          </a:p>
          <a:p>
            <a:r>
              <a:rPr lang="en-US" sz="1200" kern="1200" dirty="0" smtClean="0">
                <a:solidFill>
                  <a:schemeClr val="tx1"/>
                </a:solidFill>
                <a:effectLst/>
                <a:latin typeface="+mn-lt"/>
                <a:ea typeface="+mn-ea"/>
                <a:cs typeface="+mn-cs"/>
              </a:rPr>
              <a:t>Singapore was historically a fishing village with no natural resources arguably part of Malaya and contested to be part of Indonesia. Indigenous people are Malays. Earliest influences came from India. There is evidence of Hinduism in many of the traditions e.g. </a:t>
            </a:r>
            <a:r>
              <a:rPr lang="en-US" sz="1200" kern="1200" dirty="0" err="1" smtClean="0">
                <a:solidFill>
                  <a:schemeClr val="tx1"/>
                </a:solidFill>
                <a:effectLst/>
                <a:latin typeface="+mn-lt"/>
                <a:ea typeface="+mn-ea"/>
                <a:cs typeface="+mn-cs"/>
              </a:rPr>
              <a:t>Wayang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Kulit</a:t>
            </a:r>
            <a:r>
              <a:rPr lang="en-US" sz="1200" kern="1200" dirty="0" smtClean="0">
                <a:solidFill>
                  <a:schemeClr val="tx1"/>
                </a:solidFill>
                <a:effectLst/>
                <a:latin typeface="+mn-lt"/>
                <a:ea typeface="+mn-ea"/>
                <a:cs typeface="+mn-cs"/>
              </a:rPr>
              <a:t> (puppet theatre) based on the Ramayana Epic. Arab influence followed. The majority of the indigenous Malays converted to Islam.</a:t>
            </a:r>
          </a:p>
          <a:p>
            <a:r>
              <a:rPr lang="en-US" sz="1200" kern="1200" dirty="0" smtClean="0">
                <a:solidFill>
                  <a:schemeClr val="tx1"/>
                </a:solidFill>
                <a:effectLst/>
                <a:latin typeface="+mn-lt"/>
                <a:ea typeface="+mn-ea"/>
                <a:cs typeface="+mn-cs"/>
              </a:rPr>
              <a:t>The British were the first European colonial power to recognize the geographical potential of Singapore and established a free trade port. The British administrated till independence in 1963. Trade under the British encouraged emigration from China, India and Europe.  As the population grew, the Malays became the minority and the Chinese became the majority. The British administrators and the traders from diverse backgrounds were enriched through </a:t>
            </a:r>
            <a:r>
              <a:rPr lang="en-US" sz="1200" kern="1200" dirty="0" err="1" smtClean="0">
                <a:solidFill>
                  <a:schemeClr val="tx1"/>
                </a:solidFill>
                <a:effectLst/>
                <a:latin typeface="+mn-lt"/>
                <a:ea typeface="+mn-ea"/>
                <a:cs typeface="+mn-cs"/>
              </a:rPr>
              <a:t>entreport</a:t>
            </a:r>
            <a:r>
              <a:rPr lang="en-US" sz="1200" kern="1200" dirty="0" smtClean="0">
                <a:solidFill>
                  <a:schemeClr val="tx1"/>
                </a:solidFill>
                <a:effectLst/>
                <a:latin typeface="+mn-lt"/>
                <a:ea typeface="+mn-ea"/>
                <a:cs typeface="+mn-cs"/>
              </a:rPr>
              <a:t> trade. Education was unorganized. Each racial or religious group had schools and their own curriculum.</a:t>
            </a:r>
          </a:p>
          <a:p>
            <a:r>
              <a:rPr lang="en-US" sz="1200" kern="1200" dirty="0" smtClean="0">
                <a:solidFill>
                  <a:schemeClr val="tx1"/>
                </a:solidFill>
                <a:effectLst/>
                <a:latin typeface="+mn-lt"/>
                <a:ea typeface="+mn-ea"/>
                <a:cs typeface="+mn-cs"/>
              </a:rPr>
              <a:t>The modern history of economic and education development should be best described from Independence. In 1965, Singapore separated from Malaya and become a self-governing nation state. The peninsula was renamed Malaysia. This separation implied that there may no future in </a:t>
            </a:r>
            <a:r>
              <a:rPr lang="en-US" sz="1200" kern="1200" dirty="0" err="1" smtClean="0">
                <a:solidFill>
                  <a:schemeClr val="tx1"/>
                </a:solidFill>
                <a:effectLst/>
                <a:latin typeface="+mn-lt"/>
                <a:ea typeface="+mn-ea"/>
                <a:cs typeface="+mn-cs"/>
              </a:rPr>
              <a:t>entreport</a:t>
            </a:r>
            <a:r>
              <a:rPr lang="en-US" sz="1200" kern="1200" dirty="0" smtClean="0">
                <a:solidFill>
                  <a:schemeClr val="tx1"/>
                </a:solidFill>
                <a:effectLst/>
                <a:latin typeface="+mn-lt"/>
                <a:ea typeface="+mn-ea"/>
                <a:cs typeface="+mn-cs"/>
              </a:rPr>
              <a:t> trade with Malaysia. Malaysia will eventually prefer to have their own ports of trade. With no natural resources, Singapore needed to diversify its economic development. The first Prime Minister of the independent Singapore best conveyed the anxiety and uncertainty when conveyed the announcement to his nation.</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8</a:t>
            </a:fld>
            <a:endParaRPr lang="en-US"/>
          </a:p>
        </p:txBody>
      </p:sp>
    </p:spTree>
    <p:extLst>
      <p:ext uri="{BB962C8B-B14F-4D97-AF65-F5344CB8AC3E}">
        <p14:creationId xmlns:p14="http://schemas.microsoft.com/office/powerpoint/2010/main" val="3893510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Historical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Background of Two Cities; Singapore and Dubai</a:t>
            </a:r>
          </a:p>
          <a:p>
            <a:r>
              <a:rPr lang="en-US" sz="1200" kern="1200" dirty="0" smtClean="0">
                <a:solidFill>
                  <a:schemeClr val="tx1"/>
                </a:solidFill>
                <a:effectLst/>
                <a:latin typeface="+mn-lt"/>
                <a:ea typeface="+mn-ea"/>
                <a:cs typeface="+mn-cs"/>
              </a:rPr>
              <a:t>Singapore</a:t>
            </a:r>
          </a:p>
          <a:p>
            <a:r>
              <a:rPr lang="en-US" sz="1200" kern="1200" dirty="0" smtClean="0">
                <a:solidFill>
                  <a:schemeClr val="tx1"/>
                </a:solidFill>
                <a:effectLst/>
                <a:latin typeface="+mn-lt"/>
                <a:ea typeface="+mn-ea"/>
                <a:cs typeface="+mn-cs"/>
              </a:rPr>
              <a:t>Singapore was historically a fishing village with no natural resources arguably part of Malaya and contested to be part of Indonesia. Indigenous people are Malays. Earliest influences came from India. There is evidence of Hinduism in many of the traditions e.g. </a:t>
            </a:r>
            <a:r>
              <a:rPr lang="en-US" sz="1200" kern="1200" dirty="0" err="1" smtClean="0">
                <a:solidFill>
                  <a:schemeClr val="tx1"/>
                </a:solidFill>
                <a:effectLst/>
                <a:latin typeface="+mn-lt"/>
                <a:ea typeface="+mn-ea"/>
                <a:cs typeface="+mn-cs"/>
              </a:rPr>
              <a:t>Wayang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Kulit</a:t>
            </a:r>
            <a:r>
              <a:rPr lang="en-US" sz="1200" kern="1200" dirty="0" smtClean="0">
                <a:solidFill>
                  <a:schemeClr val="tx1"/>
                </a:solidFill>
                <a:effectLst/>
                <a:latin typeface="+mn-lt"/>
                <a:ea typeface="+mn-ea"/>
                <a:cs typeface="+mn-cs"/>
              </a:rPr>
              <a:t> (puppet theatre) based on the Ramayana Epic. Arab influence followed. The majority of the indigenous Malays converted to Islam.</a:t>
            </a:r>
          </a:p>
          <a:p>
            <a:r>
              <a:rPr lang="en-US" sz="1200" kern="1200" dirty="0" smtClean="0">
                <a:solidFill>
                  <a:schemeClr val="tx1"/>
                </a:solidFill>
                <a:effectLst/>
                <a:latin typeface="+mn-lt"/>
                <a:ea typeface="+mn-ea"/>
                <a:cs typeface="+mn-cs"/>
              </a:rPr>
              <a:t>The British were the first European colonial power to recognize the geographical potential of Singapore and established a free trade port. The British administrated till independence in 1963. Trade under the British encouraged emigration from China, India and Europe.  As the population grew, the Malays became the minority and the Chinese became the majority. The British administrators and the traders from diverse backgrounds were enriched through </a:t>
            </a:r>
            <a:r>
              <a:rPr lang="en-US" sz="1200" kern="1200" dirty="0" err="1" smtClean="0">
                <a:solidFill>
                  <a:schemeClr val="tx1"/>
                </a:solidFill>
                <a:effectLst/>
                <a:latin typeface="+mn-lt"/>
                <a:ea typeface="+mn-ea"/>
                <a:cs typeface="+mn-cs"/>
              </a:rPr>
              <a:t>entreport</a:t>
            </a:r>
            <a:r>
              <a:rPr lang="en-US" sz="1200" kern="1200" dirty="0" smtClean="0">
                <a:solidFill>
                  <a:schemeClr val="tx1"/>
                </a:solidFill>
                <a:effectLst/>
                <a:latin typeface="+mn-lt"/>
                <a:ea typeface="+mn-ea"/>
                <a:cs typeface="+mn-cs"/>
              </a:rPr>
              <a:t> trade. Education was unorganized. Each racial or religious group had schools and their own curriculum.</a:t>
            </a:r>
          </a:p>
          <a:p>
            <a:r>
              <a:rPr lang="en-US" sz="1200" kern="1200" dirty="0" smtClean="0">
                <a:solidFill>
                  <a:schemeClr val="tx1"/>
                </a:solidFill>
                <a:effectLst/>
                <a:latin typeface="+mn-lt"/>
                <a:ea typeface="+mn-ea"/>
                <a:cs typeface="+mn-cs"/>
              </a:rPr>
              <a:t>The modern history of economic and education development should be best described from Independence. In 1965, Singapore separated from Malaya and become a self-governing nation state. The peninsula was renamed Malaysia. This separation implied that there may no future in </a:t>
            </a:r>
            <a:r>
              <a:rPr lang="en-US" sz="1200" kern="1200" dirty="0" err="1" smtClean="0">
                <a:solidFill>
                  <a:schemeClr val="tx1"/>
                </a:solidFill>
                <a:effectLst/>
                <a:latin typeface="+mn-lt"/>
                <a:ea typeface="+mn-ea"/>
                <a:cs typeface="+mn-cs"/>
              </a:rPr>
              <a:t>entreport</a:t>
            </a:r>
            <a:r>
              <a:rPr lang="en-US" sz="1200" kern="1200" dirty="0" smtClean="0">
                <a:solidFill>
                  <a:schemeClr val="tx1"/>
                </a:solidFill>
                <a:effectLst/>
                <a:latin typeface="+mn-lt"/>
                <a:ea typeface="+mn-ea"/>
                <a:cs typeface="+mn-cs"/>
              </a:rPr>
              <a:t> trade with Malaysia. Malaysia will eventually prefer to have their own ports of trade. With no natural resources, Singapore needed to diversify its economic development. The first Prime Minister of the independent Singapore best conveyed the anxiety and uncertainty when conveyed the announcement to his nation.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Singapore has since developed into a modern economy that has one of highest per capita income in the world.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9</a:t>
            </a:fld>
            <a:endParaRPr lang="en-US"/>
          </a:p>
        </p:txBody>
      </p:sp>
    </p:spTree>
    <p:extLst>
      <p:ext uri="{BB962C8B-B14F-4D97-AF65-F5344CB8AC3E}">
        <p14:creationId xmlns:p14="http://schemas.microsoft.com/office/powerpoint/2010/main" val="2854793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Dubai is an emirate (state) in the United Arab Emirates (UAE) which is also. The city capital in the state is also called Dubai. Economic development in Dubai must be viewed within the context of UAE. The UAE can be considered a loose federation of feudal states. While each state is largely autonomous public services including public education is largely funded by the federation. </a:t>
            </a:r>
          </a:p>
          <a:p>
            <a:r>
              <a:rPr lang="en-US" sz="1200" kern="1200" dirty="0" smtClean="0">
                <a:solidFill>
                  <a:schemeClr val="tx1"/>
                </a:solidFill>
                <a:effectLst/>
                <a:latin typeface="+mn-lt"/>
                <a:ea typeface="+mn-ea"/>
                <a:cs typeface="+mn-cs"/>
              </a:rPr>
              <a:t>Prior to 1971, The Truce States (now called United Arab Emirates) it was one of the least developed economies in the world (</a:t>
            </a:r>
            <a:r>
              <a:rPr lang="en-US" sz="1200" kern="1200" dirty="0" err="1" smtClean="0">
                <a:solidFill>
                  <a:schemeClr val="tx1"/>
                </a:solidFill>
                <a:effectLst/>
                <a:latin typeface="+mn-lt"/>
                <a:ea typeface="+mn-ea"/>
                <a:cs typeface="+mn-cs"/>
              </a:rPr>
              <a:t>Shihab</a:t>
            </a:r>
            <a:r>
              <a:rPr lang="en-US" sz="1200" kern="1200" dirty="0" smtClean="0">
                <a:solidFill>
                  <a:schemeClr val="tx1"/>
                </a:solidFill>
                <a:effectLst/>
                <a:latin typeface="+mn-lt"/>
                <a:ea typeface="+mn-ea"/>
                <a:cs typeface="+mn-cs"/>
              </a:rPr>
              <a:t>, 2001). It relied mostly on a subsistence economy of agriculture, animal husbandry, pearl extraction and fishing. </a:t>
            </a:r>
          </a:p>
          <a:p>
            <a:r>
              <a:rPr lang="en-US" sz="1200" kern="1200" dirty="0" smtClean="0">
                <a:solidFill>
                  <a:schemeClr val="tx1"/>
                </a:solidFill>
                <a:effectLst/>
                <a:latin typeface="+mn-lt"/>
                <a:ea typeface="+mn-ea"/>
                <a:cs typeface="+mn-cs"/>
              </a:rPr>
              <a:t>United Arab Emirates (UAE) gained independence in 1971. Since independence, UAE has developed into a wealth economy. Discovery and exploitation of oil and gas reserves permitted UAE to rapidly develop and modernize its economy. It skipped many of the stages of economic development faced by developing countries. UAE has not encountered economic hardships of poverty usually associated with economic development in third world countries (Godwin, 2006). Based on proven oil and gas reserves in the year 2000, oil reserves are expected to last 122 year and gas reserves are expected to last 60 years (</a:t>
            </a:r>
            <a:r>
              <a:rPr lang="en-US" sz="1200" kern="1200" dirty="0" err="1" smtClean="0">
                <a:solidFill>
                  <a:schemeClr val="tx1"/>
                </a:solidFill>
                <a:effectLst/>
                <a:latin typeface="+mn-lt"/>
                <a:ea typeface="+mn-ea"/>
                <a:cs typeface="+mn-cs"/>
              </a:rPr>
              <a:t>Shihab</a:t>
            </a:r>
            <a:r>
              <a:rPr lang="en-US" sz="1200" kern="1200" dirty="0" smtClean="0">
                <a:solidFill>
                  <a:schemeClr val="tx1"/>
                </a:solidFill>
                <a:effectLst/>
                <a:latin typeface="+mn-lt"/>
                <a:ea typeface="+mn-ea"/>
                <a:cs typeface="+mn-cs"/>
              </a:rPr>
              <a:t>, 2001). UAE did embark on a strategy of industrialization but its contribution to GDP is relatively small. UAE’s prosperity and continued economic well being is dependent on its oil and gas resources (</a:t>
            </a:r>
            <a:r>
              <a:rPr lang="en-US" sz="1200" kern="1200" dirty="0" err="1" smtClean="0">
                <a:solidFill>
                  <a:schemeClr val="tx1"/>
                </a:solidFill>
                <a:effectLst/>
                <a:latin typeface="+mn-lt"/>
                <a:ea typeface="+mn-ea"/>
                <a:cs typeface="+mn-cs"/>
              </a:rPr>
              <a:t>Shihab</a:t>
            </a:r>
            <a:r>
              <a:rPr lang="en-US" sz="1200" kern="1200" dirty="0" smtClean="0">
                <a:solidFill>
                  <a:schemeClr val="tx1"/>
                </a:solidFill>
                <a:effectLst/>
                <a:latin typeface="+mn-lt"/>
                <a:ea typeface="+mn-ea"/>
                <a:cs typeface="+mn-cs"/>
              </a:rPr>
              <a:t>, 2001).</a:t>
            </a:r>
          </a:p>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10</a:t>
            </a:fld>
            <a:endParaRPr lang="en-US"/>
          </a:p>
        </p:txBody>
      </p:sp>
    </p:spTree>
    <p:extLst>
      <p:ext uri="{BB962C8B-B14F-4D97-AF65-F5344CB8AC3E}">
        <p14:creationId xmlns:p14="http://schemas.microsoft.com/office/powerpoint/2010/main" val="375021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81835-49E1-4DF1-B4CA-B9D5EA262DCE}" type="slidenum">
              <a:rPr lang="en-US" smtClean="0"/>
              <a:t>11</a:t>
            </a:fld>
            <a:endParaRPr lang="en-US"/>
          </a:p>
        </p:txBody>
      </p:sp>
    </p:spTree>
    <p:extLst>
      <p:ext uri="{BB962C8B-B14F-4D97-AF65-F5344CB8AC3E}">
        <p14:creationId xmlns:p14="http://schemas.microsoft.com/office/powerpoint/2010/main" val="46360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8ED16A-7BE1-411E-AF0D-246EDA05D95F}"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2272873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ED16A-7BE1-411E-AF0D-246EDA05D95F}"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186207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ED16A-7BE1-411E-AF0D-246EDA05D95F}"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4D0F6F-6C8F-402C-9643-E49EBF543988}" type="slidenum">
              <a:rPr lang="en-US" smtClean="0"/>
              <a:t>‹Nº›</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196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8ED16A-7BE1-411E-AF0D-246EDA05D95F}"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1277349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8ED16A-7BE1-411E-AF0D-246EDA05D95F}"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D0F6F-6C8F-402C-9643-E49EBF543988}" type="slidenum">
              <a:rPr lang="en-US" smtClean="0"/>
              <a:t>‹Nº›</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1288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18ED16A-7BE1-411E-AF0D-246EDA05D95F}"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105668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8ED16A-7BE1-411E-AF0D-246EDA05D95F}"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570894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8ED16A-7BE1-411E-AF0D-246EDA05D95F}"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334737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8ED16A-7BE1-411E-AF0D-246EDA05D95F}"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53791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ED16A-7BE1-411E-AF0D-246EDA05D95F}"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283337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8ED16A-7BE1-411E-AF0D-246EDA05D95F}"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337632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8ED16A-7BE1-411E-AF0D-246EDA05D95F}" type="datetimeFigureOut">
              <a:rPr lang="en-US" smtClean="0"/>
              <a:t>10/24/2014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426857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8ED16A-7BE1-411E-AF0D-246EDA05D95F}" type="datetimeFigureOut">
              <a:rPr lang="en-US" smtClean="0"/>
              <a:t>10/24/2014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3899688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ED16A-7BE1-411E-AF0D-246EDA05D95F}" type="datetimeFigureOut">
              <a:rPr lang="en-US" smtClean="0"/>
              <a:t>10/24/2014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78715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ED16A-7BE1-411E-AF0D-246EDA05D95F}"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86230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ED16A-7BE1-411E-AF0D-246EDA05D95F}"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D0F6F-6C8F-402C-9643-E49EBF543988}" type="slidenum">
              <a:rPr lang="en-US" smtClean="0"/>
              <a:t>‹Nº›</a:t>
            </a:fld>
            <a:endParaRPr lang="en-US"/>
          </a:p>
        </p:txBody>
      </p:sp>
    </p:spTree>
    <p:extLst>
      <p:ext uri="{BB962C8B-B14F-4D97-AF65-F5344CB8AC3E}">
        <p14:creationId xmlns:p14="http://schemas.microsoft.com/office/powerpoint/2010/main" val="258985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18ED16A-7BE1-411E-AF0D-246EDA05D95F}" type="datetimeFigureOut">
              <a:rPr lang="en-US" smtClean="0"/>
              <a:t>10/24/2014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84D0F6F-6C8F-402C-9643-E49EBF543988}" type="slidenum">
              <a:rPr lang="en-US" smtClean="0"/>
              <a:t>‹Nº›</a:t>
            </a:fld>
            <a:endParaRPr lang="en-US"/>
          </a:p>
        </p:txBody>
      </p:sp>
    </p:spTree>
    <p:extLst>
      <p:ext uri="{BB962C8B-B14F-4D97-AF65-F5344CB8AC3E}">
        <p14:creationId xmlns:p14="http://schemas.microsoft.com/office/powerpoint/2010/main" val="131866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41ND3U_9HgQ"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hyperlink" Target="https://www.youtube.com/watch?v=mRkIrgsMiew" TargetMode="Externa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NFubmeHDtII"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Singapore and Dubai; </a:t>
            </a:r>
            <a:br>
              <a:rPr lang="en-US" sz="4400" dirty="0"/>
            </a:br>
            <a:r>
              <a:rPr lang="en-US" sz="4400" dirty="0"/>
              <a:t>A "Tale" or Two Cities, Lessons from the economic and educational development since 1960s</a:t>
            </a:r>
          </a:p>
        </p:txBody>
      </p:sp>
      <p:sp>
        <p:nvSpPr>
          <p:cNvPr id="3" name="Subtitle 2"/>
          <p:cNvSpPr>
            <a:spLocks noGrp="1"/>
          </p:cNvSpPr>
          <p:nvPr>
            <p:ph type="subTitle" idx="1"/>
          </p:nvPr>
        </p:nvSpPr>
        <p:spPr/>
        <p:txBody>
          <a:bodyPr>
            <a:normAutofit/>
          </a:bodyPr>
          <a:lstStyle/>
          <a:p>
            <a:r>
              <a:rPr lang="en-US" sz="2800" dirty="0" smtClean="0"/>
              <a:t>Stanly Fernandez</a:t>
            </a:r>
            <a:endParaRPr lang="en-US" sz="2800" dirty="0"/>
          </a:p>
        </p:txBody>
      </p:sp>
    </p:spTree>
    <p:extLst>
      <p:ext uri="{BB962C8B-B14F-4D97-AF65-F5344CB8AC3E}">
        <p14:creationId xmlns:p14="http://schemas.microsoft.com/office/powerpoint/2010/main" val="1603469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of Singapore and Dubai</a:t>
            </a:r>
            <a:endParaRPr lang="en-US" dirty="0"/>
          </a:p>
        </p:txBody>
      </p:sp>
      <p:sp>
        <p:nvSpPr>
          <p:cNvPr id="3" name="Content Placeholder 2"/>
          <p:cNvSpPr>
            <a:spLocks noGrp="1"/>
          </p:cNvSpPr>
          <p:nvPr>
            <p:ph idx="1"/>
          </p:nvPr>
        </p:nvSpPr>
        <p:spPr>
          <a:xfrm>
            <a:off x="1204171" y="2133600"/>
            <a:ext cx="8915400" cy="4240306"/>
          </a:xfrm>
        </p:spPr>
        <p:txBody>
          <a:bodyPr>
            <a:normAutofit fontScale="92500"/>
          </a:bodyPr>
          <a:lstStyle/>
          <a:p>
            <a:pPr lvl="2"/>
            <a:r>
              <a:rPr lang="en-US" dirty="0" smtClean="0"/>
              <a:t>Dubai</a:t>
            </a:r>
          </a:p>
          <a:p>
            <a:pPr lvl="2"/>
            <a:r>
              <a:rPr lang="en-US" dirty="0" smtClean="0"/>
              <a:t>City and State (Emirate) of the United Arab Emirates (UAE)</a:t>
            </a:r>
          </a:p>
          <a:p>
            <a:pPr lvl="2"/>
            <a:r>
              <a:rPr lang="en-US" dirty="0" smtClean="0"/>
              <a:t>UAE  - loose federation of feudal states</a:t>
            </a:r>
          </a:p>
          <a:p>
            <a:pPr lvl="2"/>
            <a:r>
              <a:rPr lang="en-US" dirty="0" smtClean="0"/>
              <a:t>Prior to 1971- The Truce States</a:t>
            </a:r>
          </a:p>
          <a:p>
            <a:pPr lvl="3"/>
            <a:r>
              <a:rPr lang="en-US" dirty="0" smtClean="0"/>
              <a:t>Least developed economy</a:t>
            </a:r>
          </a:p>
          <a:p>
            <a:pPr lvl="3"/>
            <a:r>
              <a:rPr lang="en-US" dirty="0" smtClean="0"/>
              <a:t>Subsistence – agriculture, animal husbandry, pearl  extraction &amp; fishing</a:t>
            </a:r>
          </a:p>
          <a:p>
            <a:pPr lvl="3"/>
            <a:r>
              <a:rPr lang="en-US" dirty="0"/>
              <a:t>Oil and Gas discovery (much less in </a:t>
            </a:r>
            <a:r>
              <a:rPr lang="en-US" dirty="0" smtClean="0"/>
              <a:t>Dubai 1966 ( Abu Dhabi in 1963)</a:t>
            </a:r>
          </a:p>
          <a:p>
            <a:pPr lvl="2"/>
            <a:r>
              <a:rPr lang="en-US" dirty="0" smtClean="0"/>
              <a:t>Independence</a:t>
            </a:r>
          </a:p>
          <a:p>
            <a:pPr lvl="3"/>
            <a:r>
              <a:rPr lang="en-US" dirty="0" smtClean="0"/>
              <a:t>United Arab Emirates</a:t>
            </a:r>
          </a:p>
          <a:p>
            <a:pPr lvl="3"/>
            <a:r>
              <a:rPr lang="en-US" dirty="0" smtClean="0"/>
              <a:t>Skipped many economic development stages associated with 3</a:t>
            </a:r>
            <a:r>
              <a:rPr lang="en-US" baseline="30000" dirty="0" smtClean="0"/>
              <a:t>rd</a:t>
            </a:r>
            <a:r>
              <a:rPr lang="en-US" dirty="0" smtClean="0"/>
              <a:t> world countries (Godwin, 2006)</a:t>
            </a:r>
          </a:p>
          <a:p>
            <a:pPr lvl="3"/>
            <a:r>
              <a:rPr lang="en-US" dirty="0" smtClean="0"/>
              <a:t>Oil and gas for 122 years (</a:t>
            </a:r>
            <a:r>
              <a:rPr lang="en-US" dirty="0" err="1" smtClean="0"/>
              <a:t>Shihab</a:t>
            </a:r>
            <a:r>
              <a:rPr lang="en-US" dirty="0" smtClean="0"/>
              <a:t>, 2001)</a:t>
            </a:r>
          </a:p>
          <a:p>
            <a:pPr lvl="2"/>
            <a:r>
              <a:rPr lang="en-US" dirty="0" smtClean="0"/>
              <a:t>Dubai  provides </a:t>
            </a:r>
            <a:r>
              <a:rPr lang="en-US" dirty="0" err="1" smtClean="0"/>
              <a:t>entreport</a:t>
            </a:r>
            <a:r>
              <a:rPr lang="en-US" dirty="0" smtClean="0"/>
              <a:t> and other services to other states and countries in the region</a:t>
            </a:r>
          </a:p>
          <a:p>
            <a:pPr lvl="2"/>
            <a:r>
              <a:rPr lang="en-US" dirty="0"/>
              <a:t>UAE’s prosperity and continued economic well being is dependent on its oil and gas resources (</a:t>
            </a:r>
            <a:r>
              <a:rPr lang="en-US" dirty="0" err="1"/>
              <a:t>Shihab</a:t>
            </a:r>
            <a:r>
              <a:rPr lang="en-US" dirty="0"/>
              <a:t>, 2001</a:t>
            </a:r>
            <a:r>
              <a:rPr lang="en-US" dirty="0" smtClean="0"/>
              <a:t>)</a:t>
            </a:r>
            <a:endParaRPr lang="en-US" dirty="0"/>
          </a:p>
        </p:txBody>
      </p:sp>
      <p:grpSp>
        <p:nvGrpSpPr>
          <p:cNvPr id="6" name="Group 5"/>
          <p:cNvGrpSpPr/>
          <p:nvPr/>
        </p:nvGrpSpPr>
        <p:grpSpPr>
          <a:xfrm>
            <a:off x="7714131" y="1264555"/>
            <a:ext cx="2438400" cy="2126103"/>
            <a:chOff x="7862048" y="1264555"/>
            <a:chExt cx="2438400" cy="2126103"/>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2048" y="1264555"/>
              <a:ext cx="2438400" cy="1876425"/>
            </a:xfrm>
            <a:prstGeom prst="rect">
              <a:avLst/>
            </a:prstGeom>
          </p:spPr>
        </p:pic>
        <p:sp>
          <p:nvSpPr>
            <p:cNvPr id="5" name="TextBox 4"/>
            <p:cNvSpPr txBox="1"/>
            <p:nvPr/>
          </p:nvSpPr>
          <p:spPr>
            <a:xfrm>
              <a:off x="7973473" y="3129048"/>
              <a:ext cx="2326975" cy="261610"/>
            </a:xfrm>
            <a:prstGeom prst="rect">
              <a:avLst/>
            </a:prstGeom>
            <a:noFill/>
          </p:spPr>
          <p:txBody>
            <a:bodyPr wrap="square" rtlCol="0">
              <a:spAutoFit/>
            </a:bodyPr>
            <a:lstStyle/>
            <a:p>
              <a:r>
                <a:rPr lang="en-US" sz="1100" dirty="0" smtClean="0"/>
                <a:t>Source: en.wikipedia.org</a:t>
              </a:r>
              <a:endParaRPr lang="en-US" sz="1100" dirty="0"/>
            </a:p>
          </p:txBody>
        </p:sp>
      </p:grpSp>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0448" y="1557692"/>
            <a:ext cx="1891552" cy="1166457"/>
          </a:xfrm>
          <a:prstGeom prst="rect">
            <a:avLst/>
          </a:prstGeom>
        </p:spPr>
      </p:pic>
      <p:pic>
        <p:nvPicPr>
          <p:cNvPr id="12" name="Content Placeholder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72732" y="3657731"/>
            <a:ext cx="2466975" cy="1847850"/>
          </a:xfrm>
          <a:prstGeom prst="rect">
            <a:avLst/>
          </a:prstGeom>
        </p:spPr>
      </p:pic>
      <p:sp>
        <p:nvSpPr>
          <p:cNvPr id="13" name="TextBox 12"/>
          <p:cNvSpPr txBox="1"/>
          <p:nvPr/>
        </p:nvSpPr>
        <p:spPr>
          <a:xfrm>
            <a:off x="9816108" y="5547328"/>
            <a:ext cx="2326975" cy="261610"/>
          </a:xfrm>
          <a:prstGeom prst="rect">
            <a:avLst/>
          </a:prstGeom>
          <a:noFill/>
        </p:spPr>
        <p:txBody>
          <a:bodyPr wrap="square" rtlCol="0">
            <a:spAutoFit/>
          </a:bodyPr>
          <a:lstStyle/>
          <a:p>
            <a:r>
              <a:rPr lang="en-US" sz="1100" dirty="0" smtClean="0"/>
              <a:t>Source: imageswallpapers.com</a:t>
            </a:r>
            <a:endParaRPr lang="en-US" sz="1100" dirty="0"/>
          </a:p>
        </p:txBody>
      </p:sp>
    </p:spTree>
    <p:extLst>
      <p:ext uri="{BB962C8B-B14F-4D97-AF65-F5344CB8AC3E}">
        <p14:creationId xmlns:p14="http://schemas.microsoft.com/office/powerpoint/2010/main" val="2410720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Influential Individuals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Singapore</a:t>
            </a:r>
          </a:p>
          <a:p>
            <a:pPr lvl="1"/>
            <a:r>
              <a:rPr lang="en-US" dirty="0" smtClean="0"/>
              <a:t>Lee Kuan Yew</a:t>
            </a:r>
          </a:p>
          <a:p>
            <a:pPr lvl="2"/>
            <a:r>
              <a:rPr lang="en-US" dirty="0" smtClean="0"/>
              <a:t>1</a:t>
            </a:r>
            <a:r>
              <a:rPr lang="en-US" baseline="30000" dirty="0" smtClean="0"/>
              <a:t>st</a:t>
            </a:r>
            <a:r>
              <a:rPr lang="en-US" dirty="0" smtClean="0"/>
              <a:t> Prime Ministry</a:t>
            </a:r>
          </a:p>
          <a:p>
            <a:pPr lvl="2"/>
            <a:r>
              <a:rPr lang="en-US" dirty="0" smtClean="0"/>
              <a:t>Lead through Independence</a:t>
            </a:r>
          </a:p>
          <a:p>
            <a:pPr lvl="2"/>
            <a:r>
              <a:rPr lang="en-US" dirty="0" smtClean="0"/>
              <a:t>Lead economic and other development; education, housing and health</a:t>
            </a:r>
          </a:p>
          <a:p>
            <a:r>
              <a:rPr lang="en-US" dirty="0" smtClean="0"/>
              <a:t>Dubai</a:t>
            </a:r>
          </a:p>
          <a:p>
            <a:pPr lvl="1"/>
            <a:r>
              <a:rPr lang="en-US" dirty="0" smtClean="0"/>
              <a:t>Sheikh </a:t>
            </a:r>
            <a:r>
              <a:rPr lang="en-US" dirty="0" err="1" smtClean="0"/>
              <a:t>Zayed</a:t>
            </a:r>
            <a:r>
              <a:rPr lang="en-US" dirty="0" smtClean="0"/>
              <a:t> bin Sultan Al </a:t>
            </a:r>
            <a:r>
              <a:rPr lang="en-US" dirty="0" err="1" smtClean="0"/>
              <a:t>Nahyan</a:t>
            </a:r>
            <a:endParaRPr lang="en-US" dirty="0" smtClean="0"/>
          </a:p>
          <a:p>
            <a:pPr lvl="2"/>
            <a:r>
              <a:rPr lang="en-US" dirty="0" smtClean="0"/>
              <a:t>Brought feudal states together</a:t>
            </a:r>
          </a:p>
          <a:p>
            <a:pPr lvl="2"/>
            <a:r>
              <a:rPr lang="en-US" dirty="0" smtClean="0"/>
              <a:t>1</a:t>
            </a:r>
            <a:r>
              <a:rPr lang="en-US" baseline="30000" dirty="0" smtClean="0"/>
              <a:t>st</a:t>
            </a:r>
            <a:r>
              <a:rPr lang="en-US" dirty="0" smtClean="0"/>
              <a:t> President of the UAE</a:t>
            </a:r>
          </a:p>
          <a:p>
            <a:pPr lvl="2"/>
            <a:r>
              <a:rPr lang="en-US" dirty="0" smtClean="0"/>
              <a:t>Advocated free education to citizens</a:t>
            </a:r>
          </a:p>
          <a:p>
            <a:pPr lvl="1"/>
            <a:r>
              <a:rPr lang="en-US" dirty="0" smtClean="0"/>
              <a:t>Sheikh Rasheed Al </a:t>
            </a:r>
            <a:r>
              <a:rPr lang="en-US" dirty="0" err="1" smtClean="0"/>
              <a:t>Maktoum</a:t>
            </a:r>
            <a:endParaRPr lang="en-US" dirty="0" smtClean="0"/>
          </a:p>
          <a:p>
            <a:pPr lvl="2"/>
            <a:r>
              <a:rPr lang="en-US" dirty="0" smtClean="0"/>
              <a:t>Credited as the visionary of modern Dubai</a:t>
            </a:r>
          </a:p>
          <a:p>
            <a:pPr lvl="2"/>
            <a:r>
              <a:rPr lang="en-US" dirty="0" smtClean="0"/>
              <a:t>Developed the ports and airports</a:t>
            </a:r>
          </a:p>
          <a:p>
            <a:pPr lvl="2"/>
            <a:r>
              <a:rPr lang="en-US" dirty="0" smtClean="0"/>
              <a:t>Dubai Ports runs ports around the world, &amp; others </a:t>
            </a:r>
          </a:p>
        </p:txBody>
      </p:sp>
      <p:pic>
        <p:nvPicPr>
          <p:cNvPr id="5" name="Content Placeholder 4">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9231" y="947738"/>
            <a:ext cx="2143125" cy="2143125"/>
          </a:xfrm>
          <a:prstGeom prst="rect">
            <a:avLst/>
          </a:prstGeom>
        </p:spPr>
      </p:pic>
      <p:pic>
        <p:nvPicPr>
          <p:cNvPr id="6" name="Picture 5">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48875" y="4031155"/>
            <a:ext cx="2143125" cy="2133600"/>
          </a:xfrm>
          <a:prstGeom prst="rect">
            <a:avLst/>
          </a:prstGeom>
        </p:spPr>
      </p:pic>
      <p:sp>
        <p:nvSpPr>
          <p:cNvPr id="7" name="TextBox 6"/>
          <p:cNvSpPr txBox="1"/>
          <p:nvPr/>
        </p:nvSpPr>
        <p:spPr>
          <a:xfrm>
            <a:off x="8982003" y="3090863"/>
            <a:ext cx="2326975" cy="261610"/>
          </a:xfrm>
          <a:prstGeom prst="rect">
            <a:avLst/>
          </a:prstGeom>
          <a:noFill/>
        </p:spPr>
        <p:txBody>
          <a:bodyPr wrap="square" rtlCol="0">
            <a:spAutoFit/>
          </a:bodyPr>
          <a:lstStyle/>
          <a:p>
            <a:r>
              <a:rPr lang="en-US" sz="1100" dirty="0" smtClean="0"/>
              <a:t>Source: en.wikipedia.org</a:t>
            </a:r>
            <a:endParaRPr lang="en-US" sz="1100" dirty="0"/>
          </a:p>
        </p:txBody>
      </p:sp>
      <p:sp>
        <p:nvSpPr>
          <p:cNvPr id="8" name="TextBox 7"/>
          <p:cNvSpPr txBox="1"/>
          <p:nvPr/>
        </p:nvSpPr>
        <p:spPr>
          <a:xfrm>
            <a:off x="10048875" y="6301400"/>
            <a:ext cx="2326975" cy="261610"/>
          </a:xfrm>
          <a:prstGeom prst="rect">
            <a:avLst/>
          </a:prstGeom>
          <a:noFill/>
        </p:spPr>
        <p:txBody>
          <a:bodyPr wrap="square" rtlCol="0">
            <a:spAutoFit/>
          </a:bodyPr>
          <a:lstStyle/>
          <a:p>
            <a:r>
              <a:rPr lang="en-US" sz="1100" dirty="0" smtClean="0"/>
              <a:t>Source</a:t>
            </a:r>
            <a:r>
              <a:rPr lang="en-US" sz="1100" smtClean="0"/>
              <a:t>: overthehorizon.net</a:t>
            </a:r>
            <a:endParaRPr lang="en-US" sz="1100" dirty="0"/>
          </a:p>
        </p:txBody>
      </p:sp>
    </p:spTree>
    <p:extLst>
      <p:ext uri="{BB962C8B-B14F-4D97-AF65-F5344CB8AC3E}">
        <p14:creationId xmlns:p14="http://schemas.microsoft.com/office/powerpoint/2010/main" val="1464785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Data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95808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Which Economic Indicators to Consider?</a:t>
            </a:r>
            <a:endParaRPr lang="en-US" sz="3200" dirty="0"/>
          </a:p>
        </p:txBody>
      </p:sp>
      <p:sp>
        <p:nvSpPr>
          <p:cNvPr id="3" name="Text Placeholder 2"/>
          <p:cNvSpPr>
            <a:spLocks noGrp="1"/>
          </p:cNvSpPr>
          <p:nvPr>
            <p:ph idx="1"/>
          </p:nvPr>
        </p:nvSpPr>
        <p:spPr>
          <a:xfrm>
            <a:off x="2589212" y="1474697"/>
            <a:ext cx="8915400" cy="3777622"/>
          </a:xfrm>
        </p:spPr>
        <p:txBody>
          <a:bodyPr>
            <a:noAutofit/>
          </a:bodyPr>
          <a:lstStyle/>
          <a:p>
            <a:r>
              <a:rPr lang="en-US" sz="2400" dirty="0" smtClean="0"/>
              <a:t>Wealth &amp; Income Generation</a:t>
            </a:r>
          </a:p>
          <a:p>
            <a:pPr lvl="1"/>
            <a:r>
              <a:rPr lang="en-US" sz="2200" dirty="0" smtClean="0"/>
              <a:t>GDP?</a:t>
            </a:r>
          </a:p>
          <a:p>
            <a:pPr lvl="1"/>
            <a:r>
              <a:rPr lang="en-US" sz="2200" dirty="0" smtClean="0"/>
              <a:t>GDP per Capita?</a:t>
            </a:r>
          </a:p>
          <a:p>
            <a:r>
              <a:rPr lang="en-US" sz="2400" dirty="0" smtClean="0"/>
              <a:t>Income Distribution - GINI ?</a:t>
            </a:r>
          </a:p>
          <a:p>
            <a:r>
              <a:rPr lang="en-US" sz="2400" dirty="0" smtClean="0"/>
              <a:t>Education completion?</a:t>
            </a:r>
          </a:p>
          <a:p>
            <a:pPr lvl="1"/>
            <a:r>
              <a:rPr lang="en-US" sz="2200" dirty="0" smtClean="0"/>
              <a:t>Primary?</a:t>
            </a:r>
          </a:p>
          <a:p>
            <a:pPr lvl="1"/>
            <a:r>
              <a:rPr lang="en-US" sz="2200" dirty="0" smtClean="0"/>
              <a:t>Secondary?</a:t>
            </a:r>
          </a:p>
          <a:p>
            <a:pPr lvl="1"/>
            <a:r>
              <a:rPr lang="en-US" sz="2200" dirty="0" smtClean="0"/>
              <a:t>Tertiary</a:t>
            </a:r>
          </a:p>
          <a:p>
            <a:r>
              <a:rPr lang="en-US" sz="2400" dirty="0" smtClean="0"/>
              <a:t>Health?</a:t>
            </a:r>
          </a:p>
          <a:p>
            <a:pPr lvl="1"/>
            <a:r>
              <a:rPr lang="en-US" sz="2200" dirty="0" smtClean="0"/>
              <a:t>Lifespan?</a:t>
            </a:r>
          </a:p>
          <a:p>
            <a:pPr lvl="1"/>
            <a:r>
              <a:rPr lang="en-US" sz="2200" dirty="0" smtClean="0"/>
              <a:t>Infant </a:t>
            </a:r>
            <a:r>
              <a:rPr lang="en-US" sz="2200" dirty="0" err="1" smtClean="0"/>
              <a:t>mortaility</a:t>
            </a:r>
            <a:r>
              <a:rPr lang="en-US" sz="2200" dirty="0" smtClean="0"/>
              <a:t>?</a:t>
            </a:r>
            <a:endParaRPr lang="en-US" sz="2200" dirty="0"/>
          </a:p>
        </p:txBody>
      </p:sp>
    </p:spTree>
    <p:extLst>
      <p:ext uri="{BB962C8B-B14F-4D97-AF65-F5344CB8AC3E}">
        <p14:creationId xmlns:p14="http://schemas.microsoft.com/office/powerpoint/2010/main" val="4220462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Indicators to Consider?</a:t>
            </a:r>
          </a:p>
        </p:txBody>
      </p:sp>
      <p:sp>
        <p:nvSpPr>
          <p:cNvPr id="3" name="Content Placeholder 2"/>
          <p:cNvSpPr>
            <a:spLocks noGrp="1"/>
          </p:cNvSpPr>
          <p:nvPr>
            <p:ph idx="1"/>
          </p:nvPr>
        </p:nvSpPr>
        <p:spPr/>
        <p:txBody>
          <a:bodyPr>
            <a:normAutofit lnSpcReduction="10000"/>
          </a:bodyPr>
          <a:lstStyle/>
          <a:p>
            <a:r>
              <a:rPr lang="en-US" dirty="0" smtClean="0"/>
              <a:t>GDP in $ = Goods  Services</a:t>
            </a:r>
          </a:p>
          <a:p>
            <a:r>
              <a:rPr lang="en-US" dirty="0" smtClean="0"/>
              <a:t>Hans </a:t>
            </a:r>
            <a:r>
              <a:rPr lang="en-US" dirty="0" err="1" smtClean="0"/>
              <a:t>Rosling</a:t>
            </a:r>
            <a:r>
              <a:rPr lang="en-US" dirty="0" smtClean="0"/>
              <a:t> – </a:t>
            </a:r>
            <a:r>
              <a:rPr lang="en-US" dirty="0" err="1" smtClean="0"/>
              <a:t>Gapminder</a:t>
            </a:r>
            <a:endParaRPr lang="en-US" dirty="0" smtClean="0"/>
          </a:p>
          <a:p>
            <a:pPr lvl="1"/>
            <a:r>
              <a:rPr lang="en-US" dirty="0" smtClean="0"/>
              <a:t>Population – Lifespan – Infant </a:t>
            </a:r>
            <a:r>
              <a:rPr lang="en-US" dirty="0" err="1" smtClean="0"/>
              <a:t>Mortaliy</a:t>
            </a:r>
            <a:endParaRPr lang="en-US" dirty="0" smtClean="0"/>
          </a:p>
          <a:p>
            <a:pPr lvl="1"/>
            <a:r>
              <a:rPr lang="en-US" dirty="0" smtClean="0"/>
              <a:t>Almost all countries improved in last 100 years</a:t>
            </a:r>
          </a:p>
          <a:p>
            <a:r>
              <a:rPr lang="en-US" dirty="0" smtClean="0"/>
              <a:t>For comparison reasons include GDP per capita</a:t>
            </a:r>
          </a:p>
          <a:p>
            <a:r>
              <a:rPr lang="en-US" dirty="0" smtClean="0"/>
              <a:t>High GDP / Capita = high income for all? GINI is a relevant indicator; </a:t>
            </a:r>
          </a:p>
          <a:p>
            <a:pPr lvl="1"/>
            <a:r>
              <a:rPr lang="en-US" dirty="0" smtClean="0"/>
              <a:t>towards 0 implies low inequality, towards 1 implies high inequality</a:t>
            </a:r>
          </a:p>
          <a:p>
            <a:r>
              <a:rPr lang="en-US" dirty="0" smtClean="0"/>
              <a:t>Education ≡ economic growth &amp; income inequality</a:t>
            </a:r>
          </a:p>
          <a:p>
            <a:pPr lvl="1"/>
            <a:r>
              <a:rPr lang="en-US" dirty="0" smtClean="0"/>
              <a:t>PISA – Age 15 abilities in Mathematics, Reading and Science</a:t>
            </a:r>
          </a:p>
          <a:p>
            <a:pPr lvl="1"/>
            <a:r>
              <a:rPr lang="en-US" dirty="0" smtClean="0"/>
              <a:t>Tertiary education – link to employment – potential for income generation</a:t>
            </a:r>
          </a:p>
        </p:txBody>
      </p:sp>
    </p:spTree>
    <p:extLst>
      <p:ext uri="{BB962C8B-B14F-4D97-AF65-F5344CB8AC3E}">
        <p14:creationId xmlns:p14="http://schemas.microsoft.com/office/powerpoint/2010/main" val="2450085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82064"/>
            <a:ext cx="8911687" cy="1280890"/>
          </a:xfrm>
        </p:spPr>
        <p:txBody>
          <a:bodyPr/>
          <a:lstStyle/>
          <a:p>
            <a:r>
              <a:rPr lang="en-US" dirty="0" smtClean="0"/>
              <a:t>Economic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820653"/>
              </p:ext>
            </p:extLst>
          </p:nvPr>
        </p:nvGraphicFramePr>
        <p:xfrm>
          <a:off x="1506072" y="1000760"/>
          <a:ext cx="10313892" cy="5582920"/>
        </p:xfrm>
        <a:graphic>
          <a:graphicData uri="http://schemas.openxmlformats.org/drawingml/2006/table">
            <a:tbl>
              <a:tblPr firstRow="1" bandRow="1">
                <a:tableStyleId>{5C22544A-7EE6-4342-B048-85BDC9FD1C3A}</a:tableStyleId>
              </a:tblPr>
              <a:tblGrid>
                <a:gridCol w="3437964"/>
                <a:gridCol w="3437964"/>
                <a:gridCol w="3437964"/>
              </a:tblGrid>
              <a:tr h="370840">
                <a:tc>
                  <a:txBody>
                    <a:bodyPr/>
                    <a:lstStyle/>
                    <a:p>
                      <a:r>
                        <a:rPr lang="en-US" dirty="0" smtClean="0"/>
                        <a:t>Indicator</a:t>
                      </a:r>
                      <a:endParaRPr lang="en-US" dirty="0"/>
                    </a:p>
                  </a:txBody>
                  <a:tcPr/>
                </a:tc>
                <a:tc>
                  <a:txBody>
                    <a:bodyPr/>
                    <a:lstStyle/>
                    <a:p>
                      <a:r>
                        <a:rPr lang="en-US" dirty="0" smtClean="0"/>
                        <a:t>Singapore</a:t>
                      </a:r>
                      <a:endParaRPr lang="en-US" dirty="0"/>
                    </a:p>
                  </a:txBody>
                  <a:tcPr/>
                </a:tc>
                <a:tc>
                  <a:txBody>
                    <a:bodyPr/>
                    <a:lstStyle/>
                    <a:p>
                      <a:r>
                        <a:rPr lang="en-US" dirty="0" smtClean="0"/>
                        <a:t>UAE ( including Dubai)</a:t>
                      </a:r>
                      <a:endParaRPr lang="en-US" dirty="0"/>
                    </a:p>
                  </a:txBody>
                  <a:tcPr/>
                </a:tc>
              </a:tr>
              <a:tr h="370840">
                <a:tc>
                  <a:txBody>
                    <a:bodyPr/>
                    <a:lstStyle/>
                    <a:p>
                      <a:r>
                        <a:rPr lang="en-US" dirty="0" smtClean="0"/>
                        <a:t>Population</a:t>
                      </a:r>
                      <a:endParaRPr lang="en-US" dirty="0"/>
                    </a:p>
                  </a:txBody>
                  <a:tcPr/>
                </a:tc>
                <a:tc>
                  <a:txBody>
                    <a:bodyPr/>
                    <a:lstStyle/>
                    <a:p>
                      <a:pPr marL="0" marR="0" algn="l" defTabSz="457200" rtl="0" eaLnBrk="1" latinLnBrk="0" hangingPunct="1">
                        <a:lnSpc>
                          <a:spcPct val="107000"/>
                        </a:lnSpc>
                        <a:spcBef>
                          <a:spcPts val="0"/>
                        </a:spcBef>
                        <a:spcAft>
                          <a:spcPts val="0"/>
                        </a:spcAft>
                      </a:pPr>
                      <a:r>
                        <a:rPr lang="en-US" dirty="0" smtClean="0">
                          <a:effectLst/>
                        </a:rPr>
                        <a:t>5,470,000</a:t>
                      </a:r>
                    </a:p>
                    <a:p>
                      <a:pPr marL="0" marR="0" algn="l" defTabSz="457200" rtl="0" eaLnBrk="1" latinLnBrk="0" hangingPunct="1">
                        <a:lnSpc>
                          <a:spcPct val="107000"/>
                        </a:lnSpc>
                        <a:spcBef>
                          <a:spcPts val="0"/>
                        </a:spcBef>
                        <a:spcAft>
                          <a:spcPts val="0"/>
                        </a:spcAft>
                      </a:pPr>
                      <a:r>
                        <a:rPr lang="en-US" sz="1800" kern="1200" baseline="0" dirty="0" smtClean="0">
                          <a:solidFill>
                            <a:schemeClr val="dk1"/>
                          </a:solidFill>
                          <a:effectLst/>
                          <a:latin typeface="+mn-lt"/>
                          <a:ea typeface="+mn-ea"/>
                          <a:cs typeface="+mn-cs"/>
                        </a:rPr>
                        <a:t>0.75% citizens </a:t>
                      </a:r>
                    </a:p>
                    <a:p>
                      <a:pPr marL="0" marR="0" algn="l" defTabSz="457200" rtl="0" eaLnBrk="1" latinLnBrk="0" hangingPunct="1">
                        <a:lnSpc>
                          <a:spcPct val="107000"/>
                        </a:lnSpc>
                        <a:spcBef>
                          <a:spcPts val="0"/>
                        </a:spcBef>
                        <a:spcAft>
                          <a:spcPts val="0"/>
                        </a:spcAft>
                      </a:pPr>
                      <a:r>
                        <a:rPr lang="en-US" sz="1800" kern="1200" baseline="0" dirty="0" smtClean="0">
                          <a:solidFill>
                            <a:schemeClr val="dk1"/>
                          </a:solidFill>
                          <a:effectLst/>
                          <a:latin typeface="+mn-lt"/>
                          <a:ea typeface="+mn-ea"/>
                          <a:cs typeface="+mn-cs"/>
                        </a:rPr>
                        <a:t>(2014 </a:t>
                      </a:r>
                      <a:r>
                        <a:rPr lang="en-US" sz="1800" kern="1200" baseline="0" dirty="0" err="1" smtClean="0">
                          <a:solidFill>
                            <a:schemeClr val="dk1"/>
                          </a:solidFill>
                          <a:effectLst/>
                          <a:latin typeface="+mn-lt"/>
                          <a:ea typeface="+mn-ea"/>
                          <a:cs typeface="+mn-cs"/>
                        </a:rPr>
                        <a:t>Singstat</a:t>
                      </a:r>
                      <a:r>
                        <a:rPr lang="en-US" sz="1800" kern="1200" baseline="0" dirty="0" smtClean="0">
                          <a:solidFill>
                            <a:schemeClr val="dk1"/>
                          </a:solidFill>
                          <a:effectLst/>
                          <a:latin typeface="+mn-lt"/>
                          <a:ea typeface="+mn-ea"/>
                          <a:cs typeface="+mn-cs"/>
                        </a:rPr>
                        <a:t>)</a:t>
                      </a:r>
                      <a:endParaRPr lang="en-US" sz="1800" kern="1200" dirty="0">
                        <a:solidFill>
                          <a:schemeClr val="dk1"/>
                        </a:solidFill>
                        <a:latin typeface="+mn-lt"/>
                        <a:ea typeface="+mn-ea"/>
                        <a:cs typeface="+mn-cs"/>
                      </a:endParaRPr>
                    </a:p>
                  </a:txBody>
                  <a:tcPr marL="68580" marR="68580" marT="0" marB="0"/>
                </a:tc>
                <a:tc>
                  <a:txBody>
                    <a:bodyPr/>
                    <a:lstStyle/>
                    <a:p>
                      <a:r>
                        <a:rPr lang="en-US" dirty="0" smtClean="0"/>
                        <a:t>9,346,000</a:t>
                      </a:r>
                    </a:p>
                    <a:p>
                      <a:r>
                        <a:rPr lang="en-US" dirty="0" smtClean="0">
                          <a:effectLst/>
                        </a:rPr>
                        <a:t>(2014</a:t>
                      </a:r>
                      <a:r>
                        <a:rPr lang="en-US" baseline="0" dirty="0" smtClean="0">
                          <a:effectLst/>
                        </a:rPr>
                        <a:t> </a:t>
                      </a:r>
                      <a:r>
                        <a:rPr lang="en-US" baseline="0" dirty="0" err="1" smtClean="0">
                          <a:effectLst/>
                        </a:rPr>
                        <a:t>WorldBank</a:t>
                      </a:r>
                      <a:r>
                        <a:rPr lang="en-US" baseline="0" dirty="0" smtClean="0">
                          <a:effectLst/>
                        </a:rPr>
                        <a:t>)</a:t>
                      </a:r>
                    </a:p>
                    <a:p>
                      <a:r>
                        <a:rPr lang="en-US" baseline="0" dirty="0" smtClean="0">
                          <a:effectLst/>
                        </a:rPr>
                        <a:t>20% citizens </a:t>
                      </a:r>
                    </a:p>
                    <a:p>
                      <a:r>
                        <a:rPr lang="en-US" baseline="0" dirty="0" smtClean="0">
                          <a:effectLst/>
                        </a:rPr>
                        <a:t>(2006 UAE National Bureau of Statistics)</a:t>
                      </a:r>
                      <a:endParaRPr lang="en-US" dirty="0" smtClean="0"/>
                    </a:p>
                  </a:txBody>
                  <a:tcPr/>
                </a:tc>
              </a:tr>
              <a:tr h="370840">
                <a:tc>
                  <a:txBody>
                    <a:bodyPr/>
                    <a:lstStyle/>
                    <a:p>
                      <a:r>
                        <a:rPr lang="en-US" dirty="0" smtClean="0"/>
                        <a:t>GDP per Capita</a:t>
                      </a:r>
                      <a:endParaRPr lang="en-US" dirty="0"/>
                    </a:p>
                  </a:txBody>
                  <a:tcPr/>
                </a:tc>
                <a:tc>
                  <a:txBody>
                    <a:bodyPr/>
                    <a:lstStyle/>
                    <a:p>
                      <a:pPr marL="0" marR="0" algn="l" defTabSz="457200" rtl="0" eaLnBrk="1" latinLnBrk="0" hangingPunct="1">
                        <a:lnSpc>
                          <a:spcPct val="107000"/>
                        </a:lnSpc>
                        <a:spcBef>
                          <a:spcPts val="0"/>
                        </a:spcBef>
                        <a:spcAft>
                          <a:spcPts val="0"/>
                        </a:spcAft>
                      </a:pPr>
                      <a:r>
                        <a:rPr lang="en-US" sz="1800" kern="1200" dirty="0" smtClean="0">
                          <a:solidFill>
                            <a:schemeClr val="dk1"/>
                          </a:solidFill>
                          <a:latin typeface="+mn-lt"/>
                          <a:ea typeface="+mn-ea"/>
                          <a:cs typeface="+mn-cs"/>
                        </a:rPr>
                        <a:t>$75,914 </a:t>
                      </a:r>
                    </a:p>
                    <a:p>
                      <a:pPr marL="0" marR="0" algn="l" defTabSz="457200" rtl="0" eaLnBrk="1" latinLnBrk="0" hangingPunct="1">
                        <a:lnSpc>
                          <a:spcPct val="107000"/>
                        </a:lnSpc>
                        <a:spcBef>
                          <a:spcPts val="0"/>
                        </a:spcBef>
                        <a:spcAft>
                          <a:spcPts val="0"/>
                        </a:spcAft>
                      </a:pPr>
                      <a:r>
                        <a:rPr lang="en-US" sz="1800" kern="1200" dirty="0" smtClean="0">
                          <a:solidFill>
                            <a:schemeClr val="dk1"/>
                          </a:solidFill>
                          <a:latin typeface="+mn-lt"/>
                          <a:ea typeface="+mn-ea"/>
                          <a:cs typeface="+mn-cs"/>
                        </a:rPr>
                        <a:t>(2012 PPP </a:t>
                      </a:r>
                      <a:r>
                        <a:rPr lang="en-US" sz="1800" kern="1200" dirty="0" err="1" smtClean="0">
                          <a:solidFill>
                            <a:schemeClr val="dk1"/>
                          </a:solidFill>
                          <a:latin typeface="+mn-lt"/>
                          <a:ea typeface="+mn-ea"/>
                          <a:cs typeface="+mn-cs"/>
                        </a:rPr>
                        <a:t>Worldbank</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L="68580" marR="68580" marT="0" marB="0"/>
                </a:tc>
                <a:tc>
                  <a:txBody>
                    <a:bodyPr/>
                    <a:lstStyle/>
                    <a:p>
                      <a:r>
                        <a:rPr lang="en-US" dirty="0" smtClean="0"/>
                        <a:t>$58,042</a:t>
                      </a:r>
                      <a:r>
                        <a:rPr lang="en-US" baseline="0" dirty="0" smtClean="0"/>
                        <a:t> </a:t>
                      </a:r>
                    </a:p>
                    <a:p>
                      <a:r>
                        <a:rPr lang="en-US" baseline="0" dirty="0" smtClean="0"/>
                        <a:t>(2012 PPP </a:t>
                      </a:r>
                      <a:r>
                        <a:rPr lang="en-US" baseline="0" dirty="0" err="1" smtClean="0"/>
                        <a:t>Worldbank</a:t>
                      </a:r>
                      <a:r>
                        <a:rPr lang="en-US" baseline="0" dirty="0" smtClean="0"/>
                        <a:t>)</a:t>
                      </a:r>
                      <a:endParaRPr lang="en-US" dirty="0" smtClean="0"/>
                    </a:p>
                  </a:txBody>
                  <a:tcPr/>
                </a:tc>
              </a:tr>
              <a:tr h="370840">
                <a:tc>
                  <a:txBody>
                    <a:bodyPr/>
                    <a:lstStyle/>
                    <a:p>
                      <a:r>
                        <a:rPr lang="en-US" dirty="0" smtClean="0"/>
                        <a:t>GINI coefficient</a:t>
                      </a:r>
                      <a:endParaRPr lang="en-US" dirty="0"/>
                    </a:p>
                  </a:txBody>
                  <a:tcPr/>
                </a:tc>
                <a:tc>
                  <a:txBody>
                    <a:bodyPr/>
                    <a:lstStyle/>
                    <a:p>
                      <a:r>
                        <a:rPr lang="en-US" baseline="0" dirty="0" smtClean="0"/>
                        <a:t>0.463 - 2013)</a:t>
                      </a:r>
                    </a:p>
                    <a:p>
                      <a:r>
                        <a:rPr lang="en-US" baseline="0" dirty="0" smtClean="0"/>
                        <a:t>(</a:t>
                      </a:r>
                      <a:r>
                        <a:rPr lang="en-US" baseline="0" dirty="0" err="1" smtClean="0"/>
                        <a:t>SingStat</a:t>
                      </a:r>
                      <a:r>
                        <a:rPr lang="en-US" baseline="0" dirty="0" smtClean="0"/>
                        <a:t> 2014)</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0.31</a:t>
                      </a:r>
                      <a:r>
                        <a:rPr lang="en-US" baseline="0" dirty="0" smtClean="0"/>
                        <a:t> (Global Peace Index)</a:t>
                      </a:r>
                      <a:endParaRPr lang="en-US" dirty="0" smtClean="0"/>
                    </a:p>
                    <a:p>
                      <a:endParaRPr lang="en-US" dirty="0"/>
                    </a:p>
                  </a:txBody>
                  <a:tcPr/>
                </a:tc>
              </a:tr>
              <a:tr h="370840">
                <a:tc>
                  <a:txBody>
                    <a:bodyPr/>
                    <a:lstStyle/>
                    <a:p>
                      <a:r>
                        <a:rPr lang="en-US" dirty="0" smtClean="0"/>
                        <a:t>Education</a:t>
                      </a:r>
                      <a:endParaRPr lang="en-US" dirty="0"/>
                    </a:p>
                  </a:txBody>
                  <a:tcPr/>
                </a:tc>
                <a:tc>
                  <a:txBody>
                    <a:bodyPr/>
                    <a:lstStyle/>
                    <a:p>
                      <a:r>
                        <a:rPr lang="en-US" dirty="0" smtClean="0"/>
                        <a:t>PISA Ranked  2- 3</a:t>
                      </a:r>
                    </a:p>
                    <a:p>
                      <a:r>
                        <a:rPr lang="en-US" dirty="0" smtClean="0"/>
                        <a:t>Above average</a:t>
                      </a:r>
                      <a:r>
                        <a:rPr lang="en-US" baseline="0" dirty="0" smtClean="0"/>
                        <a:t> (OECD)</a:t>
                      </a:r>
                    </a:p>
                    <a:p>
                      <a:r>
                        <a:rPr lang="en-US" baseline="0" dirty="0" smtClean="0"/>
                        <a:t>Tertiary </a:t>
                      </a:r>
                      <a:r>
                        <a:rPr lang="en-US" baseline="0" dirty="0" err="1" smtClean="0"/>
                        <a:t>Part</a:t>
                      </a:r>
                      <a:r>
                        <a:rPr lang="en-US" baseline="30000" dirty="0" err="1" smtClean="0"/>
                        <a:t>n</a:t>
                      </a:r>
                      <a:r>
                        <a:rPr lang="en-US" baseline="0" dirty="0" smtClean="0"/>
                        <a:t> 27+45.8% - 2013</a:t>
                      </a:r>
                    </a:p>
                    <a:p>
                      <a:r>
                        <a:rPr lang="en-US" baseline="0" dirty="0" smtClean="0"/>
                        <a:t>(Ministry of Education 2013)</a:t>
                      </a:r>
                      <a:endParaRPr lang="en-US" dirty="0"/>
                    </a:p>
                  </a:txBody>
                  <a:tcPr/>
                </a:tc>
                <a:tc>
                  <a:txBody>
                    <a:bodyPr/>
                    <a:lstStyle/>
                    <a:p>
                      <a:r>
                        <a:rPr lang="en-US" dirty="0" smtClean="0"/>
                        <a:t>PISA</a:t>
                      </a:r>
                      <a:r>
                        <a:rPr lang="en-US" baseline="0" dirty="0" smtClean="0"/>
                        <a:t> </a:t>
                      </a:r>
                      <a:r>
                        <a:rPr lang="en-US" dirty="0" smtClean="0"/>
                        <a:t>Ranked 48 – 2012</a:t>
                      </a:r>
                      <a:r>
                        <a:rPr lang="en-US" baseline="0" dirty="0" smtClean="0"/>
                        <a:t> </a:t>
                      </a:r>
                    </a:p>
                    <a:p>
                      <a:r>
                        <a:rPr lang="en-US" baseline="0" dirty="0" smtClean="0"/>
                        <a:t>Below average (OECD)</a:t>
                      </a:r>
                    </a:p>
                    <a:p>
                      <a:r>
                        <a:rPr lang="en-US" baseline="0" dirty="0" err="1" smtClean="0"/>
                        <a:t>Teritary</a:t>
                      </a:r>
                      <a:r>
                        <a:rPr lang="en-US" baseline="0" dirty="0" smtClean="0"/>
                        <a:t> </a:t>
                      </a:r>
                      <a:r>
                        <a:rPr lang="en-US" baseline="0" dirty="0" err="1" smtClean="0"/>
                        <a:t>Part</a:t>
                      </a:r>
                      <a:r>
                        <a:rPr lang="en-US" baseline="30000" dirty="0" err="1" smtClean="0"/>
                        <a:t>n</a:t>
                      </a:r>
                      <a:r>
                        <a:rPr lang="en-US" baseline="0" dirty="0" smtClean="0"/>
                        <a:t> 25% – 2008</a:t>
                      </a:r>
                    </a:p>
                    <a:p>
                      <a:r>
                        <a:rPr lang="en-US" baseline="0" dirty="0" smtClean="0"/>
                        <a:t>(Nat. </a:t>
                      </a:r>
                      <a:r>
                        <a:rPr lang="en-US" baseline="0" dirty="0" err="1" smtClean="0"/>
                        <a:t>Qual</a:t>
                      </a:r>
                      <a:r>
                        <a:rPr lang="en-US" baseline="30000" dirty="0" err="1" smtClean="0"/>
                        <a:t>n</a:t>
                      </a:r>
                      <a:r>
                        <a:rPr lang="en-US" baseline="0" dirty="0" smtClean="0"/>
                        <a:t> Auth. 2013)</a:t>
                      </a:r>
                      <a:endParaRPr lang="en-US" dirty="0"/>
                    </a:p>
                  </a:txBody>
                  <a:tcPr/>
                </a:tc>
              </a:tr>
              <a:tr h="370840">
                <a:tc>
                  <a:txBody>
                    <a:bodyPr/>
                    <a:lstStyle/>
                    <a:p>
                      <a:r>
                        <a:rPr lang="en-US" dirty="0" smtClean="0"/>
                        <a:t>Unemployment</a:t>
                      </a:r>
                      <a:endParaRPr lang="en-US" dirty="0"/>
                    </a:p>
                  </a:txBody>
                  <a:tcPr/>
                </a:tc>
                <a:tc>
                  <a:txBody>
                    <a:bodyPr/>
                    <a:lstStyle/>
                    <a:p>
                      <a:r>
                        <a:rPr lang="en-US" dirty="0" smtClean="0"/>
                        <a:t>1.9% </a:t>
                      </a:r>
                    </a:p>
                    <a:p>
                      <a:r>
                        <a:rPr lang="en-US" dirty="0" smtClean="0"/>
                        <a:t>(2013 est. CIA </a:t>
                      </a:r>
                      <a:r>
                        <a:rPr lang="en-US" dirty="0" err="1" smtClean="0"/>
                        <a:t>Factbook</a:t>
                      </a:r>
                      <a:r>
                        <a:rPr lang="en-US" dirty="0" smtClean="0"/>
                        <a:t>)</a:t>
                      </a:r>
                      <a:endParaRPr lang="en-US" dirty="0"/>
                    </a:p>
                  </a:txBody>
                  <a:tcPr/>
                </a:tc>
                <a:tc>
                  <a:txBody>
                    <a:bodyPr/>
                    <a:lstStyle/>
                    <a:p>
                      <a:r>
                        <a:rPr lang="en-US" dirty="0" smtClean="0"/>
                        <a:t>2.4% ?</a:t>
                      </a:r>
                    </a:p>
                    <a:p>
                      <a:r>
                        <a:rPr lang="en-US" dirty="0" smtClean="0"/>
                        <a:t>(2001 CIA </a:t>
                      </a:r>
                      <a:r>
                        <a:rPr lang="en-US" dirty="0" err="1" smtClean="0"/>
                        <a:t>Factbook</a:t>
                      </a:r>
                      <a:r>
                        <a:rPr lang="en-US" dirty="0" smtClean="0"/>
                        <a:t>)</a:t>
                      </a:r>
                      <a:endParaRPr lang="en-US" dirty="0"/>
                    </a:p>
                  </a:txBody>
                  <a:tcPr/>
                </a:tc>
              </a:tr>
              <a:tr h="370840">
                <a:tc>
                  <a:txBody>
                    <a:bodyPr/>
                    <a:lstStyle/>
                    <a:p>
                      <a:r>
                        <a:rPr lang="en-US" dirty="0" smtClean="0"/>
                        <a:t>Infant</a:t>
                      </a:r>
                      <a:r>
                        <a:rPr lang="en-US" baseline="0" dirty="0" smtClean="0"/>
                        <a:t> mortality</a:t>
                      </a:r>
                      <a:endParaRPr lang="en-US" dirty="0"/>
                    </a:p>
                  </a:txBody>
                  <a:tcPr/>
                </a:tc>
                <a:tc>
                  <a:txBody>
                    <a:bodyPr/>
                    <a:lstStyle/>
                    <a:p>
                      <a:r>
                        <a:rPr lang="en-US" dirty="0" smtClean="0"/>
                        <a:t>3 / 100,000 </a:t>
                      </a:r>
                    </a:p>
                    <a:p>
                      <a:r>
                        <a:rPr lang="en-US" dirty="0" smtClean="0"/>
                        <a:t>(2010</a:t>
                      </a:r>
                      <a:r>
                        <a:rPr lang="en-US" baseline="0" dirty="0" smtClean="0"/>
                        <a:t> CIA </a:t>
                      </a:r>
                      <a:r>
                        <a:rPr lang="en-US" baseline="0" dirty="0" err="1" smtClean="0"/>
                        <a:t>Factbook</a:t>
                      </a:r>
                      <a:r>
                        <a:rPr lang="en-US" baseline="0" dirty="0" smtClean="0"/>
                        <a:t>)</a:t>
                      </a:r>
                      <a:endParaRPr lang="en-US" dirty="0"/>
                    </a:p>
                  </a:txBody>
                  <a:tcPr/>
                </a:tc>
                <a:tc>
                  <a:txBody>
                    <a:bodyPr/>
                    <a:lstStyle/>
                    <a:p>
                      <a:r>
                        <a:rPr lang="en-US" dirty="0" smtClean="0"/>
                        <a:t>12 /100,000</a:t>
                      </a:r>
                    </a:p>
                    <a:p>
                      <a:r>
                        <a:rPr lang="en-US" dirty="0" smtClean="0"/>
                        <a:t>(2010</a:t>
                      </a:r>
                      <a:r>
                        <a:rPr lang="en-US" baseline="0" dirty="0" smtClean="0"/>
                        <a:t> CIA </a:t>
                      </a:r>
                      <a:r>
                        <a:rPr lang="en-US" baseline="0" dirty="0" err="1" smtClean="0"/>
                        <a:t>Factbook</a:t>
                      </a:r>
                      <a:r>
                        <a:rPr lang="en-US" baseline="0" dirty="0" smtClean="0"/>
                        <a:t>)</a:t>
                      </a:r>
                      <a:endParaRPr lang="en-US" dirty="0"/>
                    </a:p>
                  </a:txBody>
                  <a:tcPr/>
                </a:tc>
              </a:tr>
            </a:tbl>
          </a:graphicData>
        </a:graphic>
      </p:graphicFrame>
    </p:spTree>
    <p:extLst>
      <p:ext uri="{BB962C8B-B14F-4D97-AF65-F5344CB8AC3E}">
        <p14:creationId xmlns:p14="http://schemas.microsoft.com/office/powerpoint/2010/main" val="2956841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Data</a:t>
            </a:r>
            <a:endParaRPr lang="en-US" dirty="0"/>
          </a:p>
        </p:txBody>
      </p:sp>
      <p:sp>
        <p:nvSpPr>
          <p:cNvPr id="3" name="Content Placeholder 2"/>
          <p:cNvSpPr>
            <a:spLocks noGrp="1"/>
          </p:cNvSpPr>
          <p:nvPr>
            <p:ph idx="1"/>
          </p:nvPr>
        </p:nvSpPr>
        <p:spPr/>
        <p:txBody>
          <a:bodyPr/>
          <a:lstStyle/>
          <a:p>
            <a:r>
              <a:rPr lang="en-US" dirty="0" smtClean="0"/>
              <a:t>Economic Data suggest that both are doing well</a:t>
            </a:r>
          </a:p>
          <a:p>
            <a:r>
              <a:rPr lang="en-US" dirty="0" smtClean="0"/>
              <a:t>Note the proportion of citizens </a:t>
            </a:r>
            <a:endParaRPr lang="en-US" dirty="0"/>
          </a:p>
        </p:txBody>
      </p:sp>
    </p:spTree>
    <p:extLst>
      <p:ext uri="{BB962C8B-B14F-4D97-AF65-F5344CB8AC3E}">
        <p14:creationId xmlns:p14="http://schemas.microsoft.com/office/powerpoint/2010/main" val="3657490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of Economic </a:t>
            </a:r>
            <a:r>
              <a:rPr lang="en-US" dirty="0" smtClean="0"/>
              <a:t>Development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197572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of Economic </a:t>
            </a:r>
            <a:r>
              <a:rPr lang="en-US" dirty="0" smtClean="0"/>
              <a:t>Development</a:t>
            </a:r>
            <a:endParaRPr lang="en-US" dirty="0"/>
          </a:p>
        </p:txBody>
      </p:sp>
      <p:sp>
        <p:nvSpPr>
          <p:cNvPr id="3" name="Content Placeholder 2"/>
          <p:cNvSpPr>
            <a:spLocks noGrp="1"/>
          </p:cNvSpPr>
          <p:nvPr>
            <p:ph idx="1"/>
          </p:nvPr>
        </p:nvSpPr>
        <p:spPr>
          <a:xfrm>
            <a:off x="2589212" y="1730190"/>
            <a:ext cx="8915400" cy="4495798"/>
          </a:xfrm>
        </p:spPr>
        <p:txBody>
          <a:bodyPr>
            <a:normAutofit lnSpcReduction="10000"/>
          </a:bodyPr>
          <a:lstStyle/>
          <a:p>
            <a:r>
              <a:rPr lang="en-US" dirty="0" smtClean="0"/>
              <a:t>Singapore</a:t>
            </a:r>
          </a:p>
          <a:p>
            <a:pPr lvl="1"/>
            <a:r>
              <a:rPr lang="en-US" dirty="0" smtClean="0"/>
              <a:t>Pre Independence</a:t>
            </a:r>
          </a:p>
          <a:p>
            <a:pPr lvl="2"/>
            <a:r>
              <a:rPr lang="en-US" dirty="0" smtClean="0"/>
              <a:t>High unemployment</a:t>
            </a:r>
          </a:p>
          <a:p>
            <a:pPr lvl="2"/>
            <a:r>
              <a:rPr lang="en-US" dirty="0" smtClean="0"/>
              <a:t>Acute shortage of housing</a:t>
            </a:r>
          </a:p>
          <a:p>
            <a:pPr lvl="2"/>
            <a:r>
              <a:rPr lang="en-US" dirty="0" smtClean="0"/>
              <a:t>High dependency on </a:t>
            </a:r>
            <a:r>
              <a:rPr lang="en-US" dirty="0" err="1" smtClean="0"/>
              <a:t>entreport</a:t>
            </a:r>
            <a:r>
              <a:rPr lang="en-US" dirty="0" smtClean="0"/>
              <a:t> trade</a:t>
            </a:r>
          </a:p>
          <a:p>
            <a:pPr lvl="1"/>
            <a:r>
              <a:rPr lang="en-US" dirty="0" smtClean="0"/>
              <a:t>Independence - 1963</a:t>
            </a:r>
          </a:p>
          <a:p>
            <a:pPr lvl="2"/>
            <a:r>
              <a:rPr lang="en-US" dirty="0" smtClean="0"/>
              <a:t>Rely on Malaysian hinterland</a:t>
            </a:r>
          </a:p>
          <a:p>
            <a:pPr lvl="2"/>
            <a:r>
              <a:rPr lang="en-US" dirty="0" smtClean="0"/>
              <a:t>Import Substitution Industrialization</a:t>
            </a:r>
          </a:p>
          <a:p>
            <a:pPr lvl="2"/>
            <a:r>
              <a:rPr lang="en-US" dirty="0" smtClean="0"/>
              <a:t>Small-scale production of consumer goods ↓ imports</a:t>
            </a:r>
          </a:p>
          <a:p>
            <a:pPr lvl="1"/>
            <a:r>
              <a:rPr lang="en-US" dirty="0" smtClean="0"/>
              <a:t>Separation – 1965 – 3 Phases of Development</a:t>
            </a:r>
          </a:p>
          <a:p>
            <a:pPr lvl="2"/>
            <a:r>
              <a:rPr lang="en-US" dirty="0" smtClean="0"/>
              <a:t>Survival economics</a:t>
            </a:r>
          </a:p>
          <a:p>
            <a:pPr lvl="2"/>
            <a:r>
              <a:rPr lang="en-US" dirty="0" smtClean="0"/>
              <a:t>Sustainable development</a:t>
            </a:r>
          </a:p>
          <a:p>
            <a:pPr lvl="2"/>
            <a:r>
              <a:rPr lang="en-US" dirty="0" smtClean="0"/>
              <a:t>Knowledge based economy</a:t>
            </a:r>
          </a:p>
          <a:p>
            <a:pPr marL="0" indent="0">
              <a:buNone/>
            </a:pPr>
            <a:endParaRPr lang="en-US" dirty="0" smtClean="0"/>
          </a:p>
        </p:txBody>
      </p:sp>
    </p:spTree>
    <p:extLst>
      <p:ext uri="{BB962C8B-B14F-4D97-AF65-F5344CB8AC3E}">
        <p14:creationId xmlns:p14="http://schemas.microsoft.com/office/powerpoint/2010/main" val="372662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of Economic </a:t>
            </a:r>
            <a:r>
              <a:rPr lang="en-US" dirty="0" smtClean="0"/>
              <a:t>Development</a:t>
            </a:r>
            <a:endParaRPr lang="en-US" dirty="0"/>
          </a:p>
        </p:txBody>
      </p:sp>
      <p:sp>
        <p:nvSpPr>
          <p:cNvPr id="3" name="Content Placeholder 2"/>
          <p:cNvSpPr>
            <a:spLocks noGrp="1"/>
          </p:cNvSpPr>
          <p:nvPr>
            <p:ph idx="1"/>
          </p:nvPr>
        </p:nvSpPr>
        <p:spPr>
          <a:xfrm>
            <a:off x="2589212" y="1371600"/>
            <a:ext cx="8915400" cy="5136776"/>
          </a:xfrm>
        </p:spPr>
        <p:txBody>
          <a:bodyPr>
            <a:normAutofit fontScale="70000" lnSpcReduction="20000"/>
          </a:bodyPr>
          <a:lstStyle/>
          <a:p>
            <a:r>
              <a:rPr lang="en-US" dirty="0" smtClean="0"/>
              <a:t>Singapore</a:t>
            </a:r>
          </a:p>
          <a:p>
            <a:pPr lvl="1"/>
            <a:r>
              <a:rPr lang="en-US" dirty="0"/>
              <a:t>Survival </a:t>
            </a:r>
            <a:r>
              <a:rPr lang="en-US" dirty="0" smtClean="0"/>
              <a:t>economics 1965 - 1977</a:t>
            </a:r>
            <a:endParaRPr lang="en-US" dirty="0"/>
          </a:p>
          <a:p>
            <a:pPr lvl="2"/>
            <a:r>
              <a:rPr lang="en-US" i="1" dirty="0" smtClean="0"/>
              <a:t>Survive Separation; cannot depend on Malaysia (</a:t>
            </a:r>
            <a:r>
              <a:rPr lang="en-US" i="1" dirty="0" err="1" smtClean="0"/>
              <a:t>Chellaraj</a:t>
            </a:r>
            <a:r>
              <a:rPr lang="en-US" i="1" dirty="0"/>
              <a:t>, </a:t>
            </a:r>
            <a:r>
              <a:rPr lang="en-US" i="1" dirty="0" err="1"/>
              <a:t>Maskus</a:t>
            </a:r>
            <a:r>
              <a:rPr lang="en-US" i="1" dirty="0"/>
              <a:t>, &amp; </a:t>
            </a:r>
            <a:r>
              <a:rPr lang="en-US" i="1" dirty="0" err="1" smtClean="0"/>
              <a:t>Mattoo</a:t>
            </a:r>
            <a:r>
              <a:rPr lang="en-US" i="1" dirty="0" smtClean="0"/>
              <a:t>, 2009</a:t>
            </a:r>
            <a:r>
              <a:rPr lang="en-US" i="1" dirty="0"/>
              <a:t>)</a:t>
            </a:r>
            <a:endParaRPr lang="en-US" i="1" dirty="0" smtClean="0"/>
          </a:p>
          <a:p>
            <a:pPr lvl="2"/>
            <a:r>
              <a:rPr lang="en-US" dirty="0" smtClean="0"/>
              <a:t>Abundant Unskilled labor &amp; poor natural resources</a:t>
            </a:r>
          </a:p>
          <a:p>
            <a:pPr lvl="2"/>
            <a:r>
              <a:rPr lang="en-US" dirty="0" smtClean="0"/>
              <a:t>Export orientated industrialization strategy</a:t>
            </a:r>
          </a:p>
          <a:p>
            <a:pPr marL="914400" lvl="2" indent="0">
              <a:buNone/>
            </a:pPr>
            <a:r>
              <a:rPr lang="en-US" dirty="0">
                <a:solidFill>
                  <a:schemeClr val="tx1"/>
                </a:solidFill>
              </a:rPr>
              <a:t>(Goh &amp; Gopinathan, 2008)</a:t>
            </a:r>
            <a:endParaRPr lang="en-US" dirty="0"/>
          </a:p>
          <a:p>
            <a:pPr lvl="1"/>
            <a:r>
              <a:rPr lang="en-US" dirty="0" smtClean="0"/>
              <a:t>Sustainable development 1978 - 1997</a:t>
            </a:r>
            <a:endParaRPr lang="en-US" dirty="0"/>
          </a:p>
          <a:p>
            <a:pPr lvl="2"/>
            <a:r>
              <a:rPr lang="en-US" dirty="0">
                <a:solidFill>
                  <a:schemeClr val="tx1"/>
                </a:solidFill>
              </a:rPr>
              <a:t>growing wages and economic </a:t>
            </a:r>
            <a:r>
              <a:rPr lang="en-US" dirty="0" smtClean="0">
                <a:solidFill>
                  <a:schemeClr val="tx1"/>
                </a:solidFill>
              </a:rPr>
              <a:t>competition</a:t>
            </a:r>
          </a:p>
          <a:p>
            <a:pPr lvl="2"/>
            <a:r>
              <a:rPr lang="en-US" dirty="0">
                <a:solidFill>
                  <a:schemeClr val="tx1"/>
                </a:solidFill>
              </a:rPr>
              <a:t>labor intensive to capital intensive </a:t>
            </a:r>
            <a:r>
              <a:rPr lang="en-US" dirty="0" smtClean="0">
                <a:solidFill>
                  <a:schemeClr val="tx1"/>
                </a:solidFill>
              </a:rPr>
              <a:t>economy strategy</a:t>
            </a:r>
          </a:p>
          <a:p>
            <a:pPr marL="914400" lvl="2" indent="0">
              <a:buNone/>
            </a:pPr>
            <a:r>
              <a:rPr lang="en-US" dirty="0">
                <a:solidFill>
                  <a:schemeClr val="tx1"/>
                </a:solidFill>
              </a:rPr>
              <a:t>(Goh &amp; Gopinathan, 2008</a:t>
            </a:r>
            <a:r>
              <a:rPr lang="en-US" dirty="0" smtClean="0">
                <a:solidFill>
                  <a:schemeClr val="tx1"/>
                </a:solidFill>
              </a:rPr>
              <a:t>)</a:t>
            </a:r>
          </a:p>
          <a:p>
            <a:pPr lvl="2"/>
            <a:r>
              <a:rPr lang="en-US" dirty="0">
                <a:solidFill>
                  <a:schemeClr val="tx1"/>
                </a:solidFill>
              </a:rPr>
              <a:t>foreign investment into producing higher-technology </a:t>
            </a:r>
            <a:r>
              <a:rPr lang="en-US" dirty="0" smtClean="0">
                <a:solidFill>
                  <a:schemeClr val="tx1"/>
                </a:solidFill>
              </a:rPr>
              <a:t>goods</a:t>
            </a:r>
          </a:p>
          <a:p>
            <a:pPr lvl="2"/>
            <a:r>
              <a:rPr lang="en-US" dirty="0">
                <a:solidFill>
                  <a:schemeClr val="tx1"/>
                </a:solidFill>
              </a:rPr>
              <a:t>needed higher skilled workforce</a:t>
            </a:r>
            <a:endParaRPr lang="en-US" dirty="0"/>
          </a:p>
          <a:p>
            <a:pPr marL="914400" lvl="2" indent="0">
              <a:buNone/>
            </a:pPr>
            <a:r>
              <a:rPr lang="en-US" dirty="0">
                <a:solidFill>
                  <a:schemeClr val="tx1"/>
                </a:solidFill>
              </a:rPr>
              <a:t>(</a:t>
            </a:r>
            <a:r>
              <a:rPr lang="en-US" dirty="0" err="1">
                <a:solidFill>
                  <a:schemeClr val="tx1"/>
                </a:solidFill>
              </a:rPr>
              <a:t>Chellaraj</a:t>
            </a:r>
            <a:r>
              <a:rPr lang="en-US" dirty="0">
                <a:solidFill>
                  <a:schemeClr val="tx1"/>
                </a:solidFill>
              </a:rPr>
              <a:t> et al., 2009)</a:t>
            </a:r>
            <a:endParaRPr lang="en-US" dirty="0"/>
          </a:p>
          <a:p>
            <a:pPr lvl="1"/>
            <a:r>
              <a:rPr lang="en-US" dirty="0"/>
              <a:t>Knowledge based </a:t>
            </a:r>
            <a:r>
              <a:rPr lang="en-US" dirty="0" smtClean="0"/>
              <a:t>economy 1998 – Present</a:t>
            </a:r>
          </a:p>
          <a:p>
            <a:pPr lvl="2"/>
            <a:r>
              <a:rPr lang="en-US" dirty="0" smtClean="0"/>
              <a:t>Globalization &amp; Rapid Technological advances</a:t>
            </a:r>
          </a:p>
          <a:p>
            <a:pPr lvl="2"/>
            <a:r>
              <a:rPr lang="en-US" dirty="0" smtClean="0"/>
              <a:t>Innovation and Creativity</a:t>
            </a:r>
          </a:p>
          <a:p>
            <a:pPr marL="914400" lvl="2" indent="0">
              <a:buNone/>
            </a:pPr>
            <a:r>
              <a:rPr lang="en-US" dirty="0"/>
              <a:t>(Goh &amp; Gopinathan, 2008)</a:t>
            </a:r>
            <a:endParaRPr lang="en-US" dirty="0" smtClean="0"/>
          </a:p>
          <a:p>
            <a:pPr lvl="2"/>
            <a:r>
              <a:rPr lang="en-US" dirty="0">
                <a:solidFill>
                  <a:schemeClr val="tx1"/>
                </a:solidFill>
              </a:rPr>
              <a:t>research, innovation </a:t>
            </a:r>
            <a:endParaRPr lang="en-US" dirty="0" smtClean="0">
              <a:solidFill>
                <a:schemeClr val="tx1"/>
              </a:solidFill>
            </a:endParaRPr>
          </a:p>
          <a:p>
            <a:pPr lvl="2"/>
            <a:r>
              <a:rPr lang="en-US" dirty="0">
                <a:solidFill>
                  <a:schemeClr val="tx1"/>
                </a:solidFill>
              </a:rPr>
              <a:t>high value services like banking and </a:t>
            </a:r>
            <a:r>
              <a:rPr lang="en-US" dirty="0" smtClean="0">
                <a:solidFill>
                  <a:schemeClr val="tx1"/>
                </a:solidFill>
              </a:rPr>
              <a:t>finance</a:t>
            </a:r>
          </a:p>
          <a:p>
            <a:pPr marL="914400" lvl="2" indent="0">
              <a:buNone/>
            </a:pPr>
            <a:r>
              <a:rPr lang="en-US" dirty="0">
                <a:solidFill>
                  <a:schemeClr val="tx1"/>
                </a:solidFill>
              </a:rPr>
              <a:t>(</a:t>
            </a:r>
            <a:r>
              <a:rPr lang="en-US" dirty="0" err="1">
                <a:solidFill>
                  <a:schemeClr val="tx1"/>
                </a:solidFill>
              </a:rPr>
              <a:t>Chellaraj</a:t>
            </a:r>
            <a:r>
              <a:rPr lang="en-US" dirty="0">
                <a:solidFill>
                  <a:schemeClr val="tx1"/>
                </a:solidFill>
              </a:rPr>
              <a:t> et al., 2009)</a:t>
            </a:r>
            <a:endParaRPr lang="en-US" dirty="0"/>
          </a:p>
          <a:p>
            <a:pPr marL="914400" lvl="2" indent="0">
              <a:buNone/>
            </a:pPr>
            <a:endParaRPr lang="en-US" dirty="0"/>
          </a:p>
          <a:p>
            <a:pPr marL="0" indent="0">
              <a:buNone/>
            </a:pPr>
            <a:endParaRPr lang="en-US" dirty="0" smtClean="0"/>
          </a:p>
        </p:txBody>
      </p:sp>
    </p:spTree>
    <p:extLst>
      <p:ext uri="{BB962C8B-B14F-4D97-AF65-F5344CB8AC3E}">
        <p14:creationId xmlns:p14="http://schemas.microsoft.com/office/powerpoint/2010/main" val="3512447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Background</a:t>
            </a:r>
          </a:p>
          <a:p>
            <a:r>
              <a:rPr lang="en-US" dirty="0" smtClean="0"/>
              <a:t>Economic Data</a:t>
            </a:r>
          </a:p>
          <a:p>
            <a:r>
              <a:rPr lang="en-US" dirty="0" smtClean="0"/>
              <a:t>Review of Economic Development</a:t>
            </a:r>
          </a:p>
          <a:p>
            <a:r>
              <a:rPr lang="en-US" dirty="0" smtClean="0"/>
              <a:t>Review of Education Development</a:t>
            </a:r>
          </a:p>
          <a:p>
            <a:r>
              <a:rPr lang="en-US" dirty="0" smtClean="0"/>
              <a:t>Threats and </a:t>
            </a:r>
            <a:r>
              <a:rPr lang="en-US" dirty="0" err="1" smtClean="0"/>
              <a:t>Opportunties</a:t>
            </a:r>
            <a:endParaRPr lang="en-US" dirty="0" smtClean="0"/>
          </a:p>
          <a:p>
            <a:r>
              <a:rPr lang="en-US" dirty="0" smtClean="0"/>
              <a:t>Conclusion</a:t>
            </a:r>
          </a:p>
          <a:p>
            <a:r>
              <a:rPr lang="en-US" dirty="0" smtClean="0"/>
              <a:t>Q&amp;A</a:t>
            </a:r>
            <a:endParaRPr lang="en-US" dirty="0"/>
          </a:p>
        </p:txBody>
      </p:sp>
    </p:spTree>
    <p:extLst>
      <p:ext uri="{BB962C8B-B14F-4D97-AF65-F5344CB8AC3E}">
        <p14:creationId xmlns:p14="http://schemas.microsoft.com/office/powerpoint/2010/main" val="2775090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of Economic </a:t>
            </a:r>
            <a:r>
              <a:rPr lang="en-US" dirty="0" smtClean="0"/>
              <a:t>Development</a:t>
            </a:r>
            <a:endParaRPr lang="en-US" dirty="0"/>
          </a:p>
        </p:txBody>
      </p:sp>
      <p:sp>
        <p:nvSpPr>
          <p:cNvPr id="3" name="Content Placeholder 2"/>
          <p:cNvSpPr>
            <a:spLocks noGrp="1"/>
          </p:cNvSpPr>
          <p:nvPr>
            <p:ph idx="1"/>
          </p:nvPr>
        </p:nvSpPr>
        <p:spPr>
          <a:xfrm>
            <a:off x="2589212" y="1250576"/>
            <a:ext cx="8948364" cy="5432612"/>
          </a:xfrm>
        </p:spPr>
        <p:txBody>
          <a:bodyPr>
            <a:normAutofit fontScale="77500" lnSpcReduction="20000"/>
          </a:bodyPr>
          <a:lstStyle/>
          <a:p>
            <a:r>
              <a:rPr lang="en-US" dirty="0" smtClean="0"/>
              <a:t>Dubai</a:t>
            </a:r>
          </a:p>
          <a:p>
            <a:pPr lvl="1"/>
            <a:r>
              <a:rPr lang="en-US" dirty="0"/>
              <a:t>Skipped many stages of economic </a:t>
            </a:r>
            <a:r>
              <a:rPr lang="en-US" dirty="0" smtClean="0"/>
              <a:t>development</a:t>
            </a:r>
          </a:p>
          <a:p>
            <a:pPr marL="685800" lvl="1"/>
            <a:r>
              <a:rPr lang="en-US" dirty="0" smtClean="0"/>
              <a:t>Pre Independence</a:t>
            </a:r>
          </a:p>
          <a:p>
            <a:pPr marL="1085850" lvl="2"/>
            <a:r>
              <a:rPr lang="en-US" dirty="0">
                <a:solidFill>
                  <a:schemeClr val="tx1"/>
                </a:solidFill>
              </a:rPr>
              <a:t>one of the least developed economies in the world </a:t>
            </a:r>
            <a:endParaRPr lang="en-US" dirty="0" smtClean="0">
              <a:solidFill>
                <a:schemeClr val="tx1"/>
              </a:solidFill>
            </a:endParaRPr>
          </a:p>
          <a:p>
            <a:pPr marL="1085850" lvl="2"/>
            <a:r>
              <a:rPr lang="en-US" dirty="0">
                <a:solidFill>
                  <a:schemeClr val="tx1"/>
                </a:solidFill>
              </a:rPr>
              <a:t>subsistence economy of agriculture, animal husbandry, pearl extraction and fishing</a:t>
            </a:r>
          </a:p>
          <a:p>
            <a:pPr marL="857250" lvl="2" indent="0">
              <a:buNone/>
            </a:pPr>
            <a:r>
              <a:rPr lang="en-US" dirty="0" smtClean="0">
                <a:solidFill>
                  <a:schemeClr val="tx1"/>
                </a:solidFill>
              </a:rPr>
              <a:t>(</a:t>
            </a:r>
            <a:r>
              <a:rPr lang="en-US" dirty="0" err="1">
                <a:solidFill>
                  <a:schemeClr val="tx1"/>
                </a:solidFill>
              </a:rPr>
              <a:t>Shihab</a:t>
            </a:r>
            <a:r>
              <a:rPr lang="en-US" dirty="0">
                <a:solidFill>
                  <a:schemeClr val="tx1"/>
                </a:solidFill>
              </a:rPr>
              <a:t>, 2001</a:t>
            </a:r>
            <a:r>
              <a:rPr lang="en-US" dirty="0" smtClean="0">
                <a:solidFill>
                  <a:schemeClr val="tx1"/>
                </a:solidFill>
              </a:rPr>
              <a:t>)</a:t>
            </a:r>
            <a:endParaRPr lang="en-US" dirty="0"/>
          </a:p>
          <a:p>
            <a:pPr marL="685800" lvl="1"/>
            <a:r>
              <a:rPr lang="en-US" dirty="0" smtClean="0"/>
              <a:t>Independence &amp; Oil </a:t>
            </a:r>
            <a:r>
              <a:rPr lang="en-US" dirty="0"/>
              <a:t>Discovery1971</a:t>
            </a:r>
            <a:endParaRPr lang="en-US" dirty="0" smtClean="0"/>
          </a:p>
          <a:p>
            <a:pPr marL="1085850" lvl="2"/>
            <a:r>
              <a:rPr lang="en-US" dirty="0" smtClean="0"/>
              <a:t>Establish UAE political, social and economic institutions </a:t>
            </a:r>
            <a:r>
              <a:rPr lang="en-US" dirty="0">
                <a:solidFill>
                  <a:schemeClr val="tx1"/>
                </a:solidFill>
              </a:rPr>
              <a:t>(</a:t>
            </a:r>
            <a:r>
              <a:rPr lang="en-US" dirty="0" err="1">
                <a:solidFill>
                  <a:schemeClr val="tx1"/>
                </a:solidFill>
              </a:rPr>
              <a:t>Shihab</a:t>
            </a:r>
            <a:r>
              <a:rPr lang="en-US" dirty="0">
                <a:solidFill>
                  <a:schemeClr val="tx1"/>
                </a:solidFill>
              </a:rPr>
              <a:t>, 2001)</a:t>
            </a:r>
            <a:endParaRPr lang="en-US" dirty="0" smtClean="0"/>
          </a:p>
          <a:p>
            <a:pPr lvl="2" indent="-285750"/>
            <a:r>
              <a:rPr lang="en-US" dirty="0" smtClean="0"/>
              <a:t>Concessions for oil discovery</a:t>
            </a:r>
          </a:p>
          <a:p>
            <a:pPr marL="1085850" lvl="2"/>
            <a:r>
              <a:rPr lang="en-US" dirty="0" smtClean="0"/>
              <a:t>Not experienced hardships like other 3</a:t>
            </a:r>
            <a:r>
              <a:rPr lang="en-US" baseline="30000" dirty="0" smtClean="0"/>
              <a:t>rd</a:t>
            </a:r>
            <a:r>
              <a:rPr lang="en-US" dirty="0" smtClean="0"/>
              <a:t> world countries</a:t>
            </a:r>
          </a:p>
          <a:p>
            <a:pPr marL="857250" lvl="2" indent="0">
              <a:buNone/>
            </a:pPr>
            <a:r>
              <a:rPr lang="en-US" dirty="0">
                <a:solidFill>
                  <a:schemeClr val="tx1"/>
                </a:solidFill>
              </a:rPr>
              <a:t>(Godwin, 2006)</a:t>
            </a:r>
            <a:endParaRPr lang="en-US" dirty="0" smtClean="0"/>
          </a:p>
          <a:p>
            <a:pPr marL="1085850" lvl="2"/>
            <a:r>
              <a:rPr lang="en-US" dirty="0" smtClean="0"/>
              <a:t>Strategy of industrialization but small</a:t>
            </a:r>
          </a:p>
          <a:p>
            <a:pPr marL="1085850" lvl="2"/>
            <a:r>
              <a:rPr lang="en-US" dirty="0">
                <a:solidFill>
                  <a:schemeClr val="tx1"/>
                </a:solidFill>
              </a:rPr>
              <a:t>continued economic well being is dependent on its oil and gas resources </a:t>
            </a:r>
            <a:endParaRPr lang="en-US" dirty="0" smtClean="0">
              <a:solidFill>
                <a:schemeClr val="tx1"/>
              </a:solidFill>
            </a:endParaRPr>
          </a:p>
          <a:p>
            <a:pPr marL="857250" lvl="2" indent="0">
              <a:buNone/>
            </a:pPr>
            <a:r>
              <a:rPr lang="en-US" dirty="0" smtClean="0">
                <a:solidFill>
                  <a:schemeClr val="tx1"/>
                </a:solidFill>
              </a:rPr>
              <a:t>(</a:t>
            </a:r>
            <a:r>
              <a:rPr lang="en-US" dirty="0" err="1">
                <a:solidFill>
                  <a:schemeClr val="tx1"/>
                </a:solidFill>
              </a:rPr>
              <a:t>Shihab</a:t>
            </a:r>
            <a:r>
              <a:rPr lang="en-US" dirty="0">
                <a:solidFill>
                  <a:schemeClr val="tx1"/>
                </a:solidFill>
              </a:rPr>
              <a:t>, 2001</a:t>
            </a:r>
            <a:r>
              <a:rPr lang="en-US" dirty="0" smtClean="0">
                <a:solidFill>
                  <a:schemeClr val="tx1"/>
                </a:solidFill>
              </a:rPr>
              <a:t>)</a:t>
            </a:r>
            <a:endParaRPr lang="en-US" dirty="0"/>
          </a:p>
          <a:p>
            <a:pPr marL="685800" lvl="1"/>
            <a:r>
              <a:rPr lang="en-US" dirty="0"/>
              <a:t>Knowledge </a:t>
            </a:r>
            <a:r>
              <a:rPr lang="en-US" dirty="0" smtClean="0"/>
              <a:t>Economy 2009</a:t>
            </a:r>
          </a:p>
          <a:p>
            <a:pPr marL="1085850" lvl="2"/>
            <a:r>
              <a:rPr lang="en-US" dirty="0" smtClean="0"/>
              <a:t>2030 Economic Vision – reduce reliance on oil sector</a:t>
            </a:r>
          </a:p>
          <a:p>
            <a:pPr marL="1085850" lvl="2"/>
            <a:r>
              <a:rPr lang="en-US" dirty="0" smtClean="0"/>
              <a:t>Focus on knowledge based activities</a:t>
            </a:r>
          </a:p>
          <a:p>
            <a:pPr marL="1085850" lvl="2"/>
            <a:r>
              <a:rPr lang="en-US" dirty="0"/>
              <a:t>connectivity is a key component of public </a:t>
            </a:r>
            <a:r>
              <a:rPr lang="en-US" dirty="0" smtClean="0"/>
              <a:t>infrastructure, necessary asset</a:t>
            </a:r>
          </a:p>
          <a:p>
            <a:pPr marL="857250" lvl="2" indent="0">
              <a:buNone/>
            </a:pPr>
            <a:r>
              <a:rPr lang="en-US" dirty="0" smtClean="0"/>
              <a:t>(Vine et al 2010)</a:t>
            </a:r>
          </a:p>
          <a:p>
            <a:pPr lvl="1"/>
            <a:r>
              <a:rPr lang="en-US" dirty="0" smtClean="0"/>
              <a:t>Unemployment high among nationals; &gt; 20% (UAE National Bureau of Statistics, 2012)</a:t>
            </a:r>
            <a:endParaRPr lang="en-US" dirty="0"/>
          </a:p>
        </p:txBody>
      </p:sp>
    </p:spTree>
    <p:extLst>
      <p:ext uri="{BB962C8B-B14F-4D97-AF65-F5344CB8AC3E}">
        <p14:creationId xmlns:p14="http://schemas.microsoft.com/office/powerpoint/2010/main" val="2432952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82064"/>
            <a:ext cx="8911687" cy="1280890"/>
          </a:xfrm>
        </p:spPr>
        <p:txBody>
          <a:bodyPr/>
          <a:lstStyle/>
          <a:p>
            <a:r>
              <a:rPr lang="en-US" dirty="0" smtClean="0"/>
              <a:t>Currently</a:t>
            </a:r>
            <a:endParaRPr lang="en-US" dirty="0"/>
          </a:p>
        </p:txBody>
      </p:sp>
      <p:sp>
        <p:nvSpPr>
          <p:cNvPr id="3" name="Content Placeholder 2"/>
          <p:cNvSpPr>
            <a:spLocks noGrp="1"/>
          </p:cNvSpPr>
          <p:nvPr>
            <p:ph idx="1"/>
          </p:nvPr>
        </p:nvSpPr>
        <p:spPr/>
        <p:txBody>
          <a:bodyPr/>
          <a:lstStyle/>
          <a:p>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2179889324"/>
              </p:ext>
            </p:extLst>
          </p:nvPr>
        </p:nvGraphicFramePr>
        <p:xfrm>
          <a:off x="1506072" y="987313"/>
          <a:ext cx="10313892" cy="5582920"/>
        </p:xfrm>
        <a:graphic>
          <a:graphicData uri="http://schemas.openxmlformats.org/drawingml/2006/table">
            <a:tbl>
              <a:tblPr firstRow="1" bandRow="1">
                <a:tableStyleId>{5C22544A-7EE6-4342-B048-85BDC9FD1C3A}</a:tableStyleId>
              </a:tblPr>
              <a:tblGrid>
                <a:gridCol w="3437964"/>
                <a:gridCol w="3437964"/>
                <a:gridCol w="3437964"/>
              </a:tblGrid>
              <a:tr h="370840">
                <a:tc>
                  <a:txBody>
                    <a:bodyPr/>
                    <a:lstStyle/>
                    <a:p>
                      <a:r>
                        <a:rPr lang="en-US" dirty="0" smtClean="0"/>
                        <a:t>Indicator</a:t>
                      </a:r>
                      <a:endParaRPr lang="en-US" dirty="0"/>
                    </a:p>
                  </a:txBody>
                  <a:tcPr/>
                </a:tc>
                <a:tc>
                  <a:txBody>
                    <a:bodyPr/>
                    <a:lstStyle/>
                    <a:p>
                      <a:r>
                        <a:rPr lang="en-US" dirty="0" smtClean="0"/>
                        <a:t>Singapore</a:t>
                      </a:r>
                      <a:endParaRPr lang="en-US" dirty="0"/>
                    </a:p>
                  </a:txBody>
                  <a:tcPr/>
                </a:tc>
                <a:tc>
                  <a:txBody>
                    <a:bodyPr/>
                    <a:lstStyle/>
                    <a:p>
                      <a:r>
                        <a:rPr lang="en-US" dirty="0" smtClean="0"/>
                        <a:t>UAE ( including Dubai)</a:t>
                      </a:r>
                      <a:endParaRPr lang="en-US" dirty="0"/>
                    </a:p>
                  </a:txBody>
                  <a:tcPr/>
                </a:tc>
              </a:tr>
              <a:tr h="370840">
                <a:tc>
                  <a:txBody>
                    <a:bodyPr/>
                    <a:lstStyle/>
                    <a:p>
                      <a:r>
                        <a:rPr lang="en-US" dirty="0" smtClean="0"/>
                        <a:t>Population</a:t>
                      </a:r>
                      <a:endParaRPr lang="en-US" dirty="0"/>
                    </a:p>
                  </a:txBody>
                  <a:tcPr/>
                </a:tc>
                <a:tc>
                  <a:txBody>
                    <a:bodyPr/>
                    <a:lstStyle/>
                    <a:p>
                      <a:pPr marL="0" marR="0" algn="l" defTabSz="457200" rtl="0" eaLnBrk="1" latinLnBrk="0" hangingPunct="1">
                        <a:lnSpc>
                          <a:spcPct val="107000"/>
                        </a:lnSpc>
                        <a:spcBef>
                          <a:spcPts val="0"/>
                        </a:spcBef>
                        <a:spcAft>
                          <a:spcPts val="0"/>
                        </a:spcAft>
                      </a:pPr>
                      <a:r>
                        <a:rPr lang="en-US" dirty="0" smtClean="0">
                          <a:effectLst/>
                        </a:rPr>
                        <a:t>5,470,000</a:t>
                      </a:r>
                    </a:p>
                    <a:p>
                      <a:pPr marL="0" marR="0" algn="l" defTabSz="457200" rtl="0" eaLnBrk="1" latinLnBrk="0" hangingPunct="1">
                        <a:lnSpc>
                          <a:spcPct val="107000"/>
                        </a:lnSpc>
                        <a:spcBef>
                          <a:spcPts val="0"/>
                        </a:spcBef>
                        <a:spcAft>
                          <a:spcPts val="0"/>
                        </a:spcAft>
                      </a:pPr>
                      <a:r>
                        <a:rPr lang="en-US" sz="1800" kern="1200" baseline="0" dirty="0" smtClean="0">
                          <a:solidFill>
                            <a:schemeClr val="dk1"/>
                          </a:solidFill>
                          <a:effectLst/>
                          <a:latin typeface="+mn-lt"/>
                          <a:ea typeface="+mn-ea"/>
                          <a:cs typeface="+mn-cs"/>
                        </a:rPr>
                        <a:t>0.75% citizens </a:t>
                      </a:r>
                    </a:p>
                    <a:p>
                      <a:pPr marL="0" marR="0" algn="l" defTabSz="457200" rtl="0" eaLnBrk="1" latinLnBrk="0" hangingPunct="1">
                        <a:lnSpc>
                          <a:spcPct val="107000"/>
                        </a:lnSpc>
                        <a:spcBef>
                          <a:spcPts val="0"/>
                        </a:spcBef>
                        <a:spcAft>
                          <a:spcPts val="0"/>
                        </a:spcAft>
                      </a:pPr>
                      <a:r>
                        <a:rPr lang="en-US" sz="1800" kern="1200" baseline="0" dirty="0" smtClean="0">
                          <a:solidFill>
                            <a:schemeClr val="dk1"/>
                          </a:solidFill>
                          <a:effectLst/>
                          <a:latin typeface="+mn-lt"/>
                          <a:ea typeface="+mn-ea"/>
                          <a:cs typeface="+mn-cs"/>
                        </a:rPr>
                        <a:t>(2014 </a:t>
                      </a:r>
                      <a:r>
                        <a:rPr lang="en-US" sz="1800" kern="1200" baseline="0" dirty="0" err="1" smtClean="0">
                          <a:solidFill>
                            <a:schemeClr val="dk1"/>
                          </a:solidFill>
                          <a:effectLst/>
                          <a:latin typeface="+mn-lt"/>
                          <a:ea typeface="+mn-ea"/>
                          <a:cs typeface="+mn-cs"/>
                        </a:rPr>
                        <a:t>Singstat</a:t>
                      </a:r>
                      <a:r>
                        <a:rPr lang="en-US" sz="1800" kern="1200" baseline="0" dirty="0" smtClean="0">
                          <a:solidFill>
                            <a:schemeClr val="dk1"/>
                          </a:solidFill>
                          <a:effectLst/>
                          <a:latin typeface="+mn-lt"/>
                          <a:ea typeface="+mn-ea"/>
                          <a:cs typeface="+mn-cs"/>
                        </a:rPr>
                        <a:t>)</a:t>
                      </a:r>
                      <a:endParaRPr lang="en-US" sz="1800" kern="1200" dirty="0">
                        <a:solidFill>
                          <a:schemeClr val="dk1"/>
                        </a:solidFill>
                        <a:latin typeface="+mn-lt"/>
                        <a:ea typeface="+mn-ea"/>
                        <a:cs typeface="+mn-cs"/>
                      </a:endParaRPr>
                    </a:p>
                  </a:txBody>
                  <a:tcPr marL="68580" marR="68580" marT="0" marB="0"/>
                </a:tc>
                <a:tc>
                  <a:txBody>
                    <a:bodyPr/>
                    <a:lstStyle/>
                    <a:p>
                      <a:r>
                        <a:rPr lang="en-US" dirty="0" smtClean="0"/>
                        <a:t>9,346,000</a:t>
                      </a:r>
                    </a:p>
                    <a:p>
                      <a:r>
                        <a:rPr lang="en-US" dirty="0" smtClean="0">
                          <a:effectLst/>
                        </a:rPr>
                        <a:t>(2014</a:t>
                      </a:r>
                      <a:r>
                        <a:rPr lang="en-US" baseline="0" dirty="0" smtClean="0">
                          <a:effectLst/>
                        </a:rPr>
                        <a:t> </a:t>
                      </a:r>
                      <a:r>
                        <a:rPr lang="en-US" baseline="0" dirty="0" err="1" smtClean="0">
                          <a:effectLst/>
                        </a:rPr>
                        <a:t>WorldBank</a:t>
                      </a:r>
                      <a:r>
                        <a:rPr lang="en-US" baseline="0" dirty="0" smtClean="0">
                          <a:effectLst/>
                        </a:rPr>
                        <a:t>)</a:t>
                      </a:r>
                    </a:p>
                    <a:p>
                      <a:r>
                        <a:rPr lang="en-US" baseline="0" dirty="0" smtClean="0">
                          <a:effectLst/>
                        </a:rPr>
                        <a:t>20% citizens </a:t>
                      </a:r>
                    </a:p>
                    <a:p>
                      <a:r>
                        <a:rPr lang="en-US" baseline="0" dirty="0" smtClean="0">
                          <a:effectLst/>
                        </a:rPr>
                        <a:t>(2006 UAE National Bureau of Statistics)</a:t>
                      </a:r>
                      <a:endParaRPr lang="en-US" dirty="0" smtClean="0"/>
                    </a:p>
                  </a:txBody>
                  <a:tcPr/>
                </a:tc>
              </a:tr>
              <a:tr h="370840">
                <a:tc>
                  <a:txBody>
                    <a:bodyPr/>
                    <a:lstStyle/>
                    <a:p>
                      <a:r>
                        <a:rPr lang="en-US" dirty="0" smtClean="0"/>
                        <a:t>GDP per Capita</a:t>
                      </a:r>
                      <a:endParaRPr lang="en-US" dirty="0"/>
                    </a:p>
                  </a:txBody>
                  <a:tcPr/>
                </a:tc>
                <a:tc>
                  <a:txBody>
                    <a:bodyPr/>
                    <a:lstStyle/>
                    <a:p>
                      <a:pPr marL="0" marR="0" algn="l" defTabSz="457200" rtl="0" eaLnBrk="1" latinLnBrk="0" hangingPunct="1">
                        <a:lnSpc>
                          <a:spcPct val="107000"/>
                        </a:lnSpc>
                        <a:spcBef>
                          <a:spcPts val="0"/>
                        </a:spcBef>
                        <a:spcAft>
                          <a:spcPts val="0"/>
                        </a:spcAft>
                      </a:pPr>
                      <a:r>
                        <a:rPr lang="en-US" sz="1800" kern="1200" dirty="0" smtClean="0">
                          <a:solidFill>
                            <a:schemeClr val="dk1"/>
                          </a:solidFill>
                          <a:latin typeface="+mn-lt"/>
                          <a:ea typeface="+mn-ea"/>
                          <a:cs typeface="+mn-cs"/>
                        </a:rPr>
                        <a:t>$75,914 </a:t>
                      </a:r>
                    </a:p>
                    <a:p>
                      <a:pPr marL="0" marR="0" algn="l" defTabSz="457200" rtl="0" eaLnBrk="1" latinLnBrk="0" hangingPunct="1">
                        <a:lnSpc>
                          <a:spcPct val="107000"/>
                        </a:lnSpc>
                        <a:spcBef>
                          <a:spcPts val="0"/>
                        </a:spcBef>
                        <a:spcAft>
                          <a:spcPts val="0"/>
                        </a:spcAft>
                      </a:pPr>
                      <a:r>
                        <a:rPr lang="en-US" sz="1800" kern="1200" dirty="0" smtClean="0">
                          <a:solidFill>
                            <a:schemeClr val="dk1"/>
                          </a:solidFill>
                          <a:latin typeface="+mn-lt"/>
                          <a:ea typeface="+mn-ea"/>
                          <a:cs typeface="+mn-cs"/>
                        </a:rPr>
                        <a:t>(2012 PPP </a:t>
                      </a:r>
                      <a:r>
                        <a:rPr lang="en-US" sz="1800" kern="1200" dirty="0" err="1" smtClean="0">
                          <a:solidFill>
                            <a:schemeClr val="dk1"/>
                          </a:solidFill>
                          <a:latin typeface="+mn-lt"/>
                          <a:ea typeface="+mn-ea"/>
                          <a:cs typeface="+mn-cs"/>
                        </a:rPr>
                        <a:t>Worldbank</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L="68580" marR="68580" marT="0" marB="0"/>
                </a:tc>
                <a:tc>
                  <a:txBody>
                    <a:bodyPr/>
                    <a:lstStyle/>
                    <a:p>
                      <a:r>
                        <a:rPr lang="en-US" dirty="0" smtClean="0"/>
                        <a:t>$58,042</a:t>
                      </a:r>
                      <a:r>
                        <a:rPr lang="en-US" baseline="0" dirty="0" smtClean="0"/>
                        <a:t> </a:t>
                      </a:r>
                    </a:p>
                    <a:p>
                      <a:r>
                        <a:rPr lang="en-US" baseline="0" dirty="0" smtClean="0"/>
                        <a:t>(2012 PPP </a:t>
                      </a:r>
                      <a:r>
                        <a:rPr lang="en-US" baseline="0" dirty="0" err="1" smtClean="0"/>
                        <a:t>Worldbank</a:t>
                      </a:r>
                      <a:r>
                        <a:rPr lang="en-US" baseline="0" dirty="0" smtClean="0"/>
                        <a:t>)</a:t>
                      </a:r>
                      <a:endParaRPr lang="en-US" dirty="0" smtClean="0"/>
                    </a:p>
                  </a:txBody>
                  <a:tcPr/>
                </a:tc>
              </a:tr>
              <a:tr h="370840">
                <a:tc>
                  <a:txBody>
                    <a:bodyPr/>
                    <a:lstStyle/>
                    <a:p>
                      <a:r>
                        <a:rPr lang="en-US" dirty="0" smtClean="0"/>
                        <a:t>GINI coefficient</a:t>
                      </a:r>
                      <a:endParaRPr lang="en-US" dirty="0"/>
                    </a:p>
                  </a:txBody>
                  <a:tcPr/>
                </a:tc>
                <a:tc>
                  <a:txBody>
                    <a:bodyPr/>
                    <a:lstStyle/>
                    <a:p>
                      <a:r>
                        <a:rPr lang="en-US" baseline="0" dirty="0" smtClean="0"/>
                        <a:t>0.463 - 2013)</a:t>
                      </a:r>
                    </a:p>
                    <a:p>
                      <a:r>
                        <a:rPr lang="en-US" baseline="0" dirty="0" smtClean="0"/>
                        <a:t>(</a:t>
                      </a:r>
                      <a:r>
                        <a:rPr lang="en-US" baseline="0" dirty="0" err="1" smtClean="0"/>
                        <a:t>SingStat</a:t>
                      </a:r>
                      <a:r>
                        <a:rPr lang="en-US" baseline="0" dirty="0" smtClean="0"/>
                        <a:t> 2014)</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0.31</a:t>
                      </a:r>
                      <a:r>
                        <a:rPr lang="en-US" baseline="0" dirty="0" smtClean="0"/>
                        <a:t> (Global Peace Index)</a:t>
                      </a:r>
                      <a:endParaRPr lang="en-US" dirty="0" smtClean="0"/>
                    </a:p>
                    <a:p>
                      <a:endParaRPr lang="en-US" dirty="0"/>
                    </a:p>
                  </a:txBody>
                  <a:tcPr/>
                </a:tc>
              </a:tr>
              <a:tr h="370840">
                <a:tc>
                  <a:txBody>
                    <a:bodyPr/>
                    <a:lstStyle/>
                    <a:p>
                      <a:r>
                        <a:rPr lang="en-US" dirty="0" smtClean="0"/>
                        <a:t>Education</a:t>
                      </a:r>
                      <a:endParaRPr lang="en-US" dirty="0"/>
                    </a:p>
                  </a:txBody>
                  <a:tcPr/>
                </a:tc>
                <a:tc>
                  <a:txBody>
                    <a:bodyPr/>
                    <a:lstStyle/>
                    <a:p>
                      <a:r>
                        <a:rPr lang="en-US" dirty="0" smtClean="0"/>
                        <a:t>PISA Ranked  2- 3</a:t>
                      </a:r>
                    </a:p>
                    <a:p>
                      <a:r>
                        <a:rPr lang="en-US" dirty="0" smtClean="0"/>
                        <a:t>Above average</a:t>
                      </a:r>
                      <a:r>
                        <a:rPr lang="en-US" baseline="0" dirty="0" smtClean="0"/>
                        <a:t> (OECD)</a:t>
                      </a:r>
                    </a:p>
                    <a:p>
                      <a:r>
                        <a:rPr lang="en-US" baseline="0" dirty="0" smtClean="0"/>
                        <a:t>Tertiary </a:t>
                      </a:r>
                      <a:r>
                        <a:rPr lang="en-US" baseline="0" dirty="0" err="1" smtClean="0"/>
                        <a:t>Part</a:t>
                      </a:r>
                      <a:r>
                        <a:rPr lang="en-US" baseline="30000" dirty="0" err="1" smtClean="0"/>
                        <a:t>n</a:t>
                      </a:r>
                      <a:r>
                        <a:rPr lang="en-US" baseline="0" dirty="0" smtClean="0"/>
                        <a:t> 27+45.8% - 2013</a:t>
                      </a:r>
                    </a:p>
                    <a:p>
                      <a:r>
                        <a:rPr lang="en-US" baseline="0" dirty="0" smtClean="0"/>
                        <a:t>(Ministry of Education 2013)</a:t>
                      </a:r>
                      <a:endParaRPr lang="en-US" dirty="0"/>
                    </a:p>
                  </a:txBody>
                  <a:tcPr/>
                </a:tc>
                <a:tc>
                  <a:txBody>
                    <a:bodyPr/>
                    <a:lstStyle/>
                    <a:p>
                      <a:r>
                        <a:rPr lang="en-US" dirty="0" smtClean="0"/>
                        <a:t>PISA</a:t>
                      </a:r>
                      <a:r>
                        <a:rPr lang="en-US" baseline="0" dirty="0" smtClean="0"/>
                        <a:t> </a:t>
                      </a:r>
                      <a:r>
                        <a:rPr lang="en-US" dirty="0" smtClean="0"/>
                        <a:t>Ranked 48 – 2012</a:t>
                      </a:r>
                      <a:r>
                        <a:rPr lang="en-US" baseline="0" dirty="0" smtClean="0"/>
                        <a:t> </a:t>
                      </a:r>
                    </a:p>
                    <a:p>
                      <a:r>
                        <a:rPr lang="en-US" baseline="0" dirty="0" smtClean="0"/>
                        <a:t>Below average (OECD)</a:t>
                      </a:r>
                    </a:p>
                    <a:p>
                      <a:r>
                        <a:rPr lang="en-US" baseline="0" dirty="0" err="1" smtClean="0"/>
                        <a:t>Teritary</a:t>
                      </a:r>
                      <a:r>
                        <a:rPr lang="en-US" baseline="0" dirty="0" smtClean="0"/>
                        <a:t> </a:t>
                      </a:r>
                      <a:r>
                        <a:rPr lang="en-US" baseline="0" dirty="0" err="1" smtClean="0"/>
                        <a:t>Part</a:t>
                      </a:r>
                      <a:r>
                        <a:rPr lang="en-US" baseline="30000" dirty="0" err="1" smtClean="0"/>
                        <a:t>n</a:t>
                      </a:r>
                      <a:r>
                        <a:rPr lang="en-US" baseline="0" dirty="0" smtClean="0"/>
                        <a:t> 25% – 2008</a:t>
                      </a:r>
                    </a:p>
                    <a:p>
                      <a:r>
                        <a:rPr lang="en-US" baseline="0" dirty="0" smtClean="0"/>
                        <a:t>(Nat. </a:t>
                      </a:r>
                      <a:r>
                        <a:rPr lang="en-US" baseline="0" dirty="0" err="1" smtClean="0"/>
                        <a:t>Qual</a:t>
                      </a:r>
                      <a:r>
                        <a:rPr lang="en-US" baseline="30000" dirty="0" err="1" smtClean="0"/>
                        <a:t>n</a:t>
                      </a:r>
                      <a:r>
                        <a:rPr lang="en-US" baseline="0" dirty="0" smtClean="0"/>
                        <a:t> Auth. 2013)</a:t>
                      </a:r>
                      <a:endParaRPr lang="en-US" dirty="0"/>
                    </a:p>
                  </a:txBody>
                  <a:tcPr/>
                </a:tc>
              </a:tr>
              <a:tr h="370840">
                <a:tc>
                  <a:txBody>
                    <a:bodyPr/>
                    <a:lstStyle/>
                    <a:p>
                      <a:r>
                        <a:rPr lang="en-US" dirty="0" smtClean="0"/>
                        <a:t>Unemployment</a:t>
                      </a:r>
                      <a:endParaRPr lang="en-US" dirty="0"/>
                    </a:p>
                  </a:txBody>
                  <a:tcPr/>
                </a:tc>
                <a:tc>
                  <a:txBody>
                    <a:bodyPr/>
                    <a:lstStyle/>
                    <a:p>
                      <a:r>
                        <a:rPr lang="en-US" dirty="0" smtClean="0"/>
                        <a:t>1.9% </a:t>
                      </a:r>
                    </a:p>
                    <a:p>
                      <a:r>
                        <a:rPr lang="en-US" dirty="0" smtClean="0"/>
                        <a:t>(2013 est. CIA </a:t>
                      </a:r>
                      <a:r>
                        <a:rPr lang="en-US" dirty="0" err="1" smtClean="0"/>
                        <a:t>Factbook</a:t>
                      </a:r>
                      <a:r>
                        <a:rPr lang="en-US" dirty="0" smtClean="0"/>
                        <a:t>)</a:t>
                      </a:r>
                      <a:endParaRPr lang="en-US" dirty="0"/>
                    </a:p>
                  </a:txBody>
                  <a:tcPr/>
                </a:tc>
                <a:tc>
                  <a:txBody>
                    <a:bodyPr/>
                    <a:lstStyle/>
                    <a:p>
                      <a:r>
                        <a:rPr lang="en-US" dirty="0" smtClean="0"/>
                        <a:t>2.4% ?</a:t>
                      </a:r>
                    </a:p>
                    <a:p>
                      <a:r>
                        <a:rPr lang="en-US" dirty="0" smtClean="0"/>
                        <a:t>(2001 CIA </a:t>
                      </a:r>
                      <a:r>
                        <a:rPr lang="en-US" dirty="0" err="1" smtClean="0"/>
                        <a:t>Factbook</a:t>
                      </a:r>
                      <a:r>
                        <a:rPr lang="en-US" dirty="0" smtClean="0"/>
                        <a:t>)</a:t>
                      </a:r>
                      <a:endParaRPr lang="en-US" dirty="0"/>
                    </a:p>
                  </a:txBody>
                  <a:tcPr/>
                </a:tc>
              </a:tr>
              <a:tr h="370840">
                <a:tc>
                  <a:txBody>
                    <a:bodyPr/>
                    <a:lstStyle/>
                    <a:p>
                      <a:r>
                        <a:rPr lang="en-US" dirty="0" smtClean="0"/>
                        <a:t>Infant</a:t>
                      </a:r>
                      <a:r>
                        <a:rPr lang="en-US" baseline="0" dirty="0" smtClean="0"/>
                        <a:t> mortality</a:t>
                      </a:r>
                      <a:endParaRPr lang="en-US" dirty="0"/>
                    </a:p>
                  </a:txBody>
                  <a:tcPr/>
                </a:tc>
                <a:tc>
                  <a:txBody>
                    <a:bodyPr/>
                    <a:lstStyle/>
                    <a:p>
                      <a:r>
                        <a:rPr lang="en-US" dirty="0" smtClean="0"/>
                        <a:t>3 / 100,000 </a:t>
                      </a:r>
                    </a:p>
                    <a:p>
                      <a:r>
                        <a:rPr lang="en-US" dirty="0" smtClean="0"/>
                        <a:t>(2010</a:t>
                      </a:r>
                      <a:r>
                        <a:rPr lang="en-US" baseline="0" dirty="0" smtClean="0"/>
                        <a:t> CIA </a:t>
                      </a:r>
                      <a:r>
                        <a:rPr lang="en-US" baseline="0" dirty="0" err="1" smtClean="0"/>
                        <a:t>Factbook</a:t>
                      </a:r>
                      <a:r>
                        <a:rPr lang="en-US" baseline="0" dirty="0" smtClean="0"/>
                        <a:t>)</a:t>
                      </a:r>
                      <a:endParaRPr lang="en-US" dirty="0"/>
                    </a:p>
                  </a:txBody>
                  <a:tcPr/>
                </a:tc>
                <a:tc>
                  <a:txBody>
                    <a:bodyPr/>
                    <a:lstStyle/>
                    <a:p>
                      <a:r>
                        <a:rPr lang="en-US" dirty="0" smtClean="0"/>
                        <a:t>12 /100,000</a:t>
                      </a:r>
                    </a:p>
                    <a:p>
                      <a:r>
                        <a:rPr lang="en-US" dirty="0" smtClean="0"/>
                        <a:t>(2010</a:t>
                      </a:r>
                      <a:r>
                        <a:rPr lang="en-US" baseline="0" dirty="0" smtClean="0"/>
                        <a:t> CIA </a:t>
                      </a:r>
                      <a:r>
                        <a:rPr lang="en-US" baseline="0" dirty="0" err="1" smtClean="0"/>
                        <a:t>Factbook</a:t>
                      </a:r>
                      <a:r>
                        <a:rPr lang="en-US" baseline="0" dirty="0" smtClean="0"/>
                        <a:t>)</a:t>
                      </a:r>
                      <a:endParaRPr lang="en-US" dirty="0"/>
                    </a:p>
                  </a:txBody>
                  <a:tcPr/>
                </a:tc>
              </a:tr>
            </a:tbl>
          </a:graphicData>
        </a:graphic>
      </p:graphicFrame>
    </p:spTree>
    <p:extLst>
      <p:ext uri="{BB962C8B-B14F-4D97-AF65-F5344CB8AC3E}">
        <p14:creationId xmlns:p14="http://schemas.microsoft.com/office/powerpoint/2010/main" val="1983062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Review</a:t>
            </a:r>
            <a:endParaRPr lang="en-US" dirty="0"/>
          </a:p>
        </p:txBody>
      </p:sp>
      <p:sp>
        <p:nvSpPr>
          <p:cNvPr id="3" name="Content Placeholder 2"/>
          <p:cNvSpPr>
            <a:spLocks noGrp="1"/>
          </p:cNvSpPr>
          <p:nvPr>
            <p:ph idx="1"/>
          </p:nvPr>
        </p:nvSpPr>
        <p:spPr/>
        <p:txBody>
          <a:bodyPr/>
          <a:lstStyle/>
          <a:p>
            <a:r>
              <a:rPr lang="en-US" dirty="0" smtClean="0"/>
              <a:t>Singapore seems to be good in both its economic and education development. Future economic development prospects.</a:t>
            </a:r>
          </a:p>
          <a:p>
            <a:r>
              <a:rPr lang="en-US" dirty="0" smtClean="0"/>
              <a:t>Dubai and UAE have had unprecedented economic growth but education (nationals) lags behind. Without oil wealth there may be social and economic problems.</a:t>
            </a:r>
            <a:endParaRPr lang="en-US" dirty="0"/>
          </a:p>
        </p:txBody>
      </p:sp>
    </p:spTree>
    <p:extLst>
      <p:ext uri="{BB962C8B-B14F-4D97-AF65-F5344CB8AC3E}">
        <p14:creationId xmlns:p14="http://schemas.microsoft.com/office/powerpoint/2010/main" val="1122643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Education Development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4272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Development</a:t>
            </a:r>
            <a:endParaRPr lang="en-US" dirty="0"/>
          </a:p>
        </p:txBody>
      </p:sp>
      <p:sp>
        <p:nvSpPr>
          <p:cNvPr id="3" name="Content Placeholder 2"/>
          <p:cNvSpPr>
            <a:spLocks noGrp="1"/>
          </p:cNvSpPr>
          <p:nvPr>
            <p:ph idx="1"/>
          </p:nvPr>
        </p:nvSpPr>
        <p:spPr>
          <a:xfrm>
            <a:off x="1694329" y="1344706"/>
            <a:ext cx="10286999" cy="5002306"/>
          </a:xfrm>
        </p:spPr>
        <p:txBody>
          <a:bodyPr>
            <a:noAutofit/>
          </a:bodyPr>
          <a:lstStyle/>
          <a:p>
            <a:r>
              <a:rPr lang="en-US" dirty="0" smtClean="0"/>
              <a:t>Singapore – Education as a Driver of Economic Development</a:t>
            </a:r>
          </a:p>
          <a:p>
            <a:pPr lvl="1"/>
            <a:r>
              <a:rPr lang="en-US" dirty="0" smtClean="0"/>
              <a:t>Primary – Secondary – Pre-university/diploma – university (government subsidized)</a:t>
            </a:r>
          </a:p>
          <a:p>
            <a:pPr lvl="1"/>
            <a:r>
              <a:rPr lang="en-US" dirty="0" smtClean="0"/>
              <a:t>Literacy </a:t>
            </a:r>
            <a:r>
              <a:rPr lang="en-US" dirty="0" smtClean="0">
                <a:sym typeface="Wingdings" panose="05000000000000000000" pitchFamily="2" charset="2"/>
              </a:rPr>
              <a:t> Technical Skills  21</a:t>
            </a:r>
            <a:r>
              <a:rPr lang="en-US" baseline="30000" dirty="0" smtClean="0">
                <a:sym typeface="Wingdings" panose="05000000000000000000" pitchFamily="2" charset="2"/>
              </a:rPr>
              <a:t>st</a:t>
            </a:r>
            <a:r>
              <a:rPr lang="en-US" dirty="0" smtClean="0">
                <a:sym typeface="Wingdings" panose="05000000000000000000" pitchFamily="2" charset="2"/>
              </a:rPr>
              <a:t> Century Skills</a:t>
            </a:r>
          </a:p>
          <a:p>
            <a:pPr lvl="2"/>
            <a:r>
              <a:rPr lang="en-US" dirty="0" smtClean="0">
                <a:sym typeface="Wingdings" panose="05000000000000000000" pitchFamily="2" charset="2"/>
              </a:rPr>
              <a:t>Survival 1965 – 1978</a:t>
            </a:r>
          </a:p>
          <a:p>
            <a:pPr lvl="3"/>
            <a:r>
              <a:rPr lang="en-US" dirty="0" smtClean="0">
                <a:sym typeface="Wingdings" panose="05000000000000000000" pitchFamily="2" charset="2"/>
              </a:rPr>
              <a:t>Literacy, Technical Skills, Socialization &amp; Nation Building </a:t>
            </a:r>
            <a:r>
              <a:rPr lang="en-US" dirty="0">
                <a:solidFill>
                  <a:schemeClr val="tx1"/>
                </a:solidFill>
              </a:rPr>
              <a:t>(Goh &amp; Gopinathan, 2008</a:t>
            </a:r>
            <a:r>
              <a:rPr lang="en-US" dirty="0" smtClean="0">
                <a:solidFill>
                  <a:schemeClr val="tx1"/>
                </a:solidFill>
              </a:rPr>
              <a:t>)</a:t>
            </a:r>
          </a:p>
          <a:p>
            <a:pPr lvl="2"/>
            <a:r>
              <a:rPr lang="en-US" dirty="0" smtClean="0">
                <a:solidFill>
                  <a:schemeClr val="tx1"/>
                </a:solidFill>
                <a:sym typeface="Wingdings" panose="05000000000000000000" pitchFamily="2" charset="2"/>
              </a:rPr>
              <a:t>Sustainable Development 1979 – 1997</a:t>
            </a:r>
          </a:p>
          <a:p>
            <a:pPr lvl="3"/>
            <a:r>
              <a:rPr lang="en-US" dirty="0" smtClean="0">
                <a:solidFill>
                  <a:schemeClr val="tx1"/>
                </a:solidFill>
                <a:sym typeface="Wingdings" panose="05000000000000000000" pitchFamily="2" charset="2"/>
              </a:rPr>
              <a:t>Reduce Education wastage</a:t>
            </a:r>
          </a:p>
          <a:p>
            <a:pPr lvl="3"/>
            <a:r>
              <a:rPr lang="en-US" dirty="0" smtClean="0">
                <a:solidFill>
                  <a:schemeClr val="tx1"/>
                </a:solidFill>
                <a:sym typeface="Wingdings" panose="05000000000000000000" pitchFamily="2" charset="2"/>
              </a:rPr>
              <a:t>Differentiated paces and streaming</a:t>
            </a:r>
          </a:p>
          <a:p>
            <a:pPr lvl="3"/>
            <a:r>
              <a:rPr lang="en-US" dirty="0" smtClean="0">
                <a:solidFill>
                  <a:schemeClr val="tx1"/>
                </a:solidFill>
                <a:sym typeface="Wingdings" panose="05000000000000000000" pitchFamily="2" charset="2"/>
              </a:rPr>
              <a:t>New Education System to help students progress as far as possible</a:t>
            </a:r>
          </a:p>
          <a:p>
            <a:pPr marL="1371600" lvl="3" indent="0">
              <a:buNone/>
            </a:pPr>
            <a:r>
              <a:rPr lang="en-US" dirty="0">
                <a:solidFill>
                  <a:schemeClr val="tx1"/>
                </a:solidFill>
              </a:rPr>
              <a:t>(Goh &amp; Gopinathan, 2008</a:t>
            </a:r>
            <a:r>
              <a:rPr lang="en-US" dirty="0" smtClean="0">
                <a:solidFill>
                  <a:schemeClr val="tx1"/>
                </a:solidFill>
              </a:rPr>
              <a:t>) &amp; (Lee</a:t>
            </a:r>
            <a:r>
              <a:rPr lang="en-US" dirty="0">
                <a:solidFill>
                  <a:schemeClr val="tx1"/>
                </a:solidFill>
              </a:rPr>
              <a:t>, Tan, </a:t>
            </a:r>
            <a:r>
              <a:rPr lang="en-US" dirty="0" err="1">
                <a:solidFill>
                  <a:schemeClr val="tx1"/>
                </a:solidFill>
              </a:rPr>
              <a:t>Fredriksen</a:t>
            </a:r>
            <a:r>
              <a:rPr lang="en-US" dirty="0">
                <a:solidFill>
                  <a:schemeClr val="tx1"/>
                </a:solidFill>
              </a:rPr>
              <a:t>, and </a:t>
            </a:r>
            <a:r>
              <a:rPr lang="en-US" dirty="0" smtClean="0">
                <a:solidFill>
                  <a:schemeClr val="tx1"/>
                </a:solidFill>
              </a:rPr>
              <a:t>Goh, 2008)</a:t>
            </a:r>
            <a:endParaRPr lang="en-US" dirty="0" smtClean="0"/>
          </a:p>
          <a:p>
            <a:pPr lvl="2"/>
            <a:r>
              <a:rPr lang="en-US" dirty="0" smtClean="0">
                <a:sym typeface="Wingdings" panose="05000000000000000000" pitchFamily="2" charset="2"/>
              </a:rPr>
              <a:t>Knowledge Based Economy 1998 – Present</a:t>
            </a:r>
          </a:p>
          <a:p>
            <a:pPr lvl="3"/>
            <a:r>
              <a:rPr lang="en-US" dirty="0" smtClean="0">
                <a:sym typeface="Wingdings" panose="05000000000000000000" pitchFamily="2" charset="2"/>
              </a:rPr>
              <a:t>Ability driven education</a:t>
            </a:r>
          </a:p>
          <a:p>
            <a:pPr lvl="3"/>
            <a:r>
              <a:rPr lang="en-US" dirty="0" smtClean="0">
                <a:sym typeface="Wingdings" panose="05000000000000000000" pitchFamily="2" charset="2"/>
              </a:rPr>
              <a:t>Innovation, Creativity  entrepreneurship</a:t>
            </a:r>
          </a:p>
          <a:p>
            <a:pPr lvl="3"/>
            <a:r>
              <a:rPr lang="en-US" dirty="0" smtClean="0">
                <a:sym typeface="Wingdings" panose="05000000000000000000" pitchFamily="2" charset="2"/>
              </a:rPr>
              <a:t>Every child has talents or abilities, maximal development</a:t>
            </a:r>
          </a:p>
          <a:p>
            <a:pPr marL="1371600" lvl="3" indent="0">
              <a:buNone/>
            </a:pPr>
            <a:r>
              <a:rPr lang="en-US" dirty="0">
                <a:solidFill>
                  <a:schemeClr val="tx1"/>
                </a:solidFill>
              </a:rPr>
              <a:t>(Goh &amp; Gopinathan, 2008)</a:t>
            </a:r>
            <a:endParaRPr lang="en-US" dirty="0" smtClean="0">
              <a:sym typeface="Wingdings" panose="05000000000000000000" pitchFamily="2" charset="2"/>
            </a:endParaRPr>
          </a:p>
          <a:p>
            <a:pPr lvl="3"/>
            <a:r>
              <a:rPr lang="en-US" dirty="0" smtClean="0">
                <a:sym typeface="Wingdings" panose="05000000000000000000" pitchFamily="2" charset="2"/>
              </a:rPr>
              <a:t>Thinking School Learning Nation to develop 21</a:t>
            </a:r>
            <a:r>
              <a:rPr lang="en-US" baseline="30000" dirty="0" smtClean="0">
                <a:sym typeface="Wingdings" panose="05000000000000000000" pitchFamily="2" charset="2"/>
              </a:rPr>
              <a:t>st</a:t>
            </a:r>
            <a:r>
              <a:rPr lang="en-US" dirty="0" smtClean="0">
                <a:sym typeface="Wingdings" panose="05000000000000000000" pitchFamily="2" charset="2"/>
              </a:rPr>
              <a:t> century skills including computer literacy</a:t>
            </a:r>
          </a:p>
          <a:p>
            <a:pPr marL="1371600" lvl="3" indent="0">
              <a:buNone/>
            </a:pPr>
            <a:r>
              <a:rPr lang="en-US" dirty="0">
                <a:solidFill>
                  <a:schemeClr val="tx1"/>
                </a:solidFill>
              </a:rPr>
              <a:t>(Lee et al., 2008)</a:t>
            </a:r>
            <a:endParaRPr lang="en-US" dirty="0" smtClean="0">
              <a:sym typeface="Wingdings" panose="05000000000000000000" pitchFamily="2" charset="2"/>
            </a:endParaRPr>
          </a:p>
        </p:txBody>
      </p:sp>
    </p:spTree>
    <p:extLst>
      <p:ext uri="{BB962C8B-B14F-4D97-AF65-F5344CB8AC3E}">
        <p14:creationId xmlns:p14="http://schemas.microsoft.com/office/powerpoint/2010/main" val="2209322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was a vital change agent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Transformed Economy</a:t>
            </a:r>
          </a:p>
          <a:p>
            <a:r>
              <a:rPr lang="en-US" dirty="0" smtClean="0"/>
              <a:t>Increased income levels</a:t>
            </a:r>
          </a:p>
          <a:p>
            <a:r>
              <a:rPr lang="en-US" dirty="0" smtClean="0"/>
              <a:t>Raised standards of living</a:t>
            </a:r>
          </a:p>
          <a:p>
            <a:endParaRPr lang="en-US" dirty="0"/>
          </a:p>
          <a:p>
            <a:r>
              <a:rPr lang="en-US" dirty="0" smtClean="0"/>
              <a:t>But how?</a:t>
            </a:r>
          </a:p>
          <a:p>
            <a:pPr lvl="2"/>
            <a:r>
              <a:rPr lang="en-US" dirty="0" smtClean="0"/>
              <a:t>Every major initiative involved training all the personnel involved in education – teachers, principals, administrators and district heads</a:t>
            </a:r>
          </a:p>
          <a:p>
            <a:endParaRPr lang="en-US" dirty="0"/>
          </a:p>
          <a:p>
            <a:r>
              <a:rPr lang="en-US" dirty="0" smtClean="0"/>
              <a:t>What about the role of education now for the future?</a:t>
            </a:r>
          </a:p>
          <a:p>
            <a:r>
              <a:rPr lang="en-US" dirty="0" smtClean="0"/>
              <a:t>Can creativity be taught? See “</a:t>
            </a:r>
            <a:r>
              <a:rPr lang="en-US" dirty="0" smtClean="0">
                <a:hlinkClick r:id="rId3"/>
              </a:rPr>
              <a:t>Schools Kill Creativity” </a:t>
            </a:r>
            <a:r>
              <a:rPr lang="en-US" dirty="0" smtClean="0"/>
              <a:t>by Ken Robinson</a:t>
            </a:r>
          </a:p>
          <a:p>
            <a:r>
              <a:rPr lang="en-US" dirty="0" smtClean="0"/>
              <a:t>GINI is high, high income inequality</a:t>
            </a:r>
            <a:endParaRPr lang="en-US" dirty="0"/>
          </a:p>
        </p:txBody>
      </p:sp>
    </p:spTree>
    <p:extLst>
      <p:ext uri="{BB962C8B-B14F-4D97-AF65-F5344CB8AC3E}">
        <p14:creationId xmlns:p14="http://schemas.microsoft.com/office/powerpoint/2010/main" val="3937378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Development</a:t>
            </a:r>
            <a:endParaRPr lang="en-US" dirty="0"/>
          </a:p>
        </p:txBody>
      </p:sp>
      <p:sp>
        <p:nvSpPr>
          <p:cNvPr id="3" name="Content Placeholder 2"/>
          <p:cNvSpPr>
            <a:spLocks noGrp="1"/>
          </p:cNvSpPr>
          <p:nvPr>
            <p:ph idx="1"/>
          </p:nvPr>
        </p:nvSpPr>
        <p:spPr>
          <a:xfrm>
            <a:off x="2589212" y="1905000"/>
            <a:ext cx="8915400" cy="4006222"/>
          </a:xfrm>
        </p:spPr>
        <p:txBody>
          <a:bodyPr/>
          <a:lstStyle/>
          <a:p>
            <a:r>
              <a:rPr lang="en-US" dirty="0" smtClean="0"/>
              <a:t>Dubai &amp; UAE</a:t>
            </a:r>
          </a:p>
          <a:p>
            <a:pPr lvl="1"/>
            <a:r>
              <a:rPr lang="en-US" dirty="0" smtClean="0"/>
              <a:t>Share the wealth and enrich the lives of citizens (only 20% are citizens)</a:t>
            </a:r>
          </a:p>
          <a:p>
            <a:pPr lvl="1"/>
            <a:r>
              <a:rPr lang="en-US" dirty="0" smtClean="0"/>
              <a:t>Unskilled to Knowledge Based Economy</a:t>
            </a:r>
          </a:p>
          <a:p>
            <a:pPr lvl="1"/>
            <a:r>
              <a:rPr lang="en-US" dirty="0" smtClean="0"/>
              <a:t>No intermediate stages</a:t>
            </a:r>
          </a:p>
          <a:p>
            <a:pPr lvl="1"/>
            <a:r>
              <a:rPr lang="en-US" dirty="0"/>
              <a:t>“The real asset of any advanced nation is its people, especially the educated ones, and the prosperity and success of the people are measured by the standard of their </a:t>
            </a:r>
            <a:r>
              <a:rPr lang="en-US" dirty="0" smtClean="0"/>
              <a:t>education” Sheikh </a:t>
            </a:r>
            <a:r>
              <a:rPr lang="en-US" dirty="0" err="1" smtClean="0"/>
              <a:t>Zayed</a:t>
            </a:r>
            <a:endParaRPr lang="en-US" dirty="0" smtClean="0"/>
          </a:p>
          <a:p>
            <a:pPr lvl="1"/>
            <a:r>
              <a:rPr lang="en-US" dirty="0" smtClean="0"/>
              <a:t>Free compulsory 12 year education, junior to high school – university education</a:t>
            </a:r>
          </a:p>
          <a:p>
            <a:pPr lvl="1"/>
            <a:r>
              <a:rPr lang="en-US" dirty="0" smtClean="0"/>
              <a:t>Fast Tracking – Foreign Universities setup campuses e.g. Wollongong Australia in Dubai, INSEAD and NYU in Abu Dhabi (National Qualification Authority UAE 2013)</a:t>
            </a:r>
          </a:p>
          <a:p>
            <a:pPr lvl="1"/>
            <a:r>
              <a:rPr lang="en-US" dirty="0" smtClean="0"/>
              <a:t>Budget for education in 2009 was 28% one of the highest in the region</a:t>
            </a:r>
            <a:endParaRPr lang="en-US" dirty="0"/>
          </a:p>
        </p:txBody>
      </p:sp>
    </p:spTree>
    <p:extLst>
      <p:ext uri="{BB962C8B-B14F-4D97-AF65-F5344CB8AC3E}">
        <p14:creationId xmlns:p14="http://schemas.microsoft.com/office/powerpoint/2010/main" val="2245311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Gap </a:t>
            </a:r>
            <a:endParaRPr lang="en-US" dirty="0"/>
          </a:p>
        </p:txBody>
      </p:sp>
      <p:sp>
        <p:nvSpPr>
          <p:cNvPr id="3" name="Content Placeholder 2"/>
          <p:cNvSpPr>
            <a:spLocks noGrp="1"/>
          </p:cNvSpPr>
          <p:nvPr>
            <p:ph idx="1"/>
          </p:nvPr>
        </p:nvSpPr>
        <p:spPr>
          <a:xfrm>
            <a:off x="2589212" y="1465729"/>
            <a:ext cx="8915400" cy="4445493"/>
          </a:xfrm>
        </p:spPr>
        <p:txBody>
          <a:bodyPr>
            <a:normAutofit fontScale="92500" lnSpcReduction="10000"/>
          </a:bodyPr>
          <a:lstStyle/>
          <a:p>
            <a:r>
              <a:rPr lang="en-US" dirty="0" smtClean="0"/>
              <a:t>Gap between higher education and skills needed by employers</a:t>
            </a:r>
          </a:p>
          <a:p>
            <a:r>
              <a:rPr lang="en-US" dirty="0" smtClean="0"/>
              <a:t>Overemphasis in a narrow set of offerings </a:t>
            </a:r>
          </a:p>
          <a:p>
            <a:pPr marL="0" indent="0">
              <a:buNone/>
            </a:pPr>
            <a:r>
              <a:rPr lang="en-US" dirty="0" smtClean="0"/>
              <a:t>OECD Skills Report 2012</a:t>
            </a:r>
          </a:p>
          <a:p>
            <a:r>
              <a:rPr lang="en-US" dirty="0" smtClean="0"/>
              <a:t>Current assessments do not assess skills for 21</a:t>
            </a:r>
            <a:r>
              <a:rPr lang="en-US" baseline="30000" dirty="0" smtClean="0"/>
              <a:t>st</a:t>
            </a:r>
            <a:r>
              <a:rPr lang="en-US" dirty="0" smtClean="0"/>
              <a:t> century knowledge economy</a:t>
            </a:r>
          </a:p>
          <a:p>
            <a:r>
              <a:rPr lang="en-US" dirty="0" smtClean="0"/>
              <a:t>Require limited responses from students</a:t>
            </a:r>
          </a:p>
          <a:p>
            <a:r>
              <a:rPr lang="en-US" dirty="0" smtClean="0"/>
              <a:t>Insufficient evidence and feedback to guide learning</a:t>
            </a:r>
          </a:p>
          <a:p>
            <a:pPr marL="0" indent="0">
              <a:buNone/>
            </a:pPr>
            <a:r>
              <a:rPr lang="en-US" dirty="0" smtClean="0"/>
              <a:t>(Farah  Ridge, 2009)</a:t>
            </a:r>
          </a:p>
          <a:p>
            <a:pPr marL="0" indent="0">
              <a:buNone/>
            </a:pPr>
            <a:endParaRPr lang="en-US" dirty="0"/>
          </a:p>
          <a:p>
            <a:pPr marL="0" indent="0">
              <a:buNone/>
            </a:pPr>
            <a:r>
              <a:rPr lang="en-US" dirty="0" smtClean="0"/>
              <a:t>Why are education nationals falling behind?</a:t>
            </a:r>
          </a:p>
          <a:p>
            <a:r>
              <a:rPr lang="en-US" dirty="0" smtClean="0"/>
              <a:t>Objectives and policies are great but</a:t>
            </a:r>
          </a:p>
          <a:p>
            <a:r>
              <a:rPr lang="en-US" dirty="0" smtClean="0"/>
              <a:t>Lack of the how to implement</a:t>
            </a:r>
          </a:p>
          <a:p>
            <a:r>
              <a:rPr lang="en-US" dirty="0" smtClean="0"/>
              <a:t>Possibly the willingness and abilities to implement</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485712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Threats and </a:t>
            </a:r>
            <a:r>
              <a:rPr lang="en-US" dirty="0" err="1" smtClean="0"/>
              <a:t>Opportunites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329859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a:t>
            </a:r>
            <a:endParaRPr lang="en-US" dirty="0"/>
          </a:p>
        </p:txBody>
      </p:sp>
      <p:sp>
        <p:nvSpPr>
          <p:cNvPr id="3" name="Content Placeholder 2"/>
          <p:cNvSpPr>
            <a:spLocks noGrp="1"/>
          </p:cNvSpPr>
          <p:nvPr>
            <p:ph idx="1"/>
          </p:nvPr>
        </p:nvSpPr>
        <p:spPr/>
        <p:txBody>
          <a:bodyPr/>
          <a:lstStyle/>
          <a:p>
            <a:r>
              <a:rPr lang="en-US" dirty="0" smtClean="0"/>
              <a:t>Global flows of goods, services and employment</a:t>
            </a:r>
          </a:p>
          <a:p>
            <a:r>
              <a:rPr lang="en-US" dirty="0"/>
              <a:t>Rapid changes in technologies and business </a:t>
            </a:r>
            <a:r>
              <a:rPr lang="en-US" dirty="0" smtClean="0"/>
              <a:t>models</a:t>
            </a:r>
          </a:p>
          <a:p>
            <a:r>
              <a:rPr lang="en-US" dirty="0" smtClean="0"/>
              <a:t>Both cannot keep economic advantage and employment in globalized world with diminishing borders without considering further changes in education</a:t>
            </a:r>
          </a:p>
          <a:p>
            <a:r>
              <a:rPr lang="en-US" dirty="0" smtClean="0"/>
              <a:t>Creativity, Design and Innovation are increasingly become the largest value contributor</a:t>
            </a:r>
          </a:p>
          <a:p>
            <a:r>
              <a:rPr lang="en-US" dirty="0" smtClean="0"/>
              <a:t>Increasing income inequality is a potential </a:t>
            </a:r>
            <a:r>
              <a:rPr lang="en-US" smtClean="0"/>
              <a:t>social threat</a:t>
            </a:r>
            <a:endParaRPr lang="en-US" dirty="0" smtClean="0"/>
          </a:p>
        </p:txBody>
      </p:sp>
    </p:spTree>
    <p:extLst>
      <p:ext uri="{BB962C8B-B14F-4D97-AF65-F5344CB8AC3E}">
        <p14:creationId xmlns:p14="http://schemas.microsoft.com/office/powerpoint/2010/main" val="774343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6682384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a:xfrm>
            <a:off x="2589212" y="1519518"/>
            <a:ext cx="8915400" cy="4961964"/>
          </a:xfrm>
        </p:spPr>
        <p:txBody>
          <a:bodyPr>
            <a:normAutofit fontScale="92500" lnSpcReduction="10000"/>
          </a:bodyPr>
          <a:lstStyle/>
          <a:p>
            <a:r>
              <a:rPr lang="en-US" dirty="0" smtClean="0"/>
              <a:t>Singapore</a:t>
            </a:r>
          </a:p>
          <a:p>
            <a:pPr lvl="1"/>
            <a:r>
              <a:rPr lang="en-US" dirty="0" smtClean="0"/>
              <a:t>Cultivate creativity, innovation and entrepreneurship from primary school</a:t>
            </a:r>
          </a:p>
          <a:p>
            <a:pPr lvl="1"/>
            <a:r>
              <a:rPr lang="en-US" dirty="0" smtClean="0"/>
              <a:t>Assessments should include grading of creativity, innovation and entrepreneurship if necessary by non-education creative persons</a:t>
            </a:r>
          </a:p>
          <a:p>
            <a:pPr lvl="1"/>
            <a:r>
              <a:rPr lang="en-US" dirty="0" smtClean="0"/>
              <a:t>Should be unbounded without references to standards</a:t>
            </a:r>
          </a:p>
          <a:p>
            <a:pPr lvl="1"/>
            <a:r>
              <a:rPr lang="en-US" dirty="0" err="1" smtClean="0"/>
              <a:t>Incentivise</a:t>
            </a:r>
            <a:r>
              <a:rPr lang="en-US" dirty="0" smtClean="0"/>
              <a:t> with more grants to arts and creative education overseas</a:t>
            </a:r>
          </a:p>
          <a:p>
            <a:r>
              <a:rPr lang="en-US" dirty="0" smtClean="0"/>
              <a:t>UAE</a:t>
            </a:r>
          </a:p>
          <a:p>
            <a:pPr lvl="1"/>
            <a:r>
              <a:rPr lang="en-US" dirty="0" smtClean="0"/>
              <a:t>Focus on rapid articulation and accreditation (Godwin S., 2006)</a:t>
            </a:r>
          </a:p>
          <a:p>
            <a:pPr lvl="1"/>
            <a:r>
              <a:rPr lang="en-US" dirty="0" smtClean="0"/>
              <a:t>With established systems like GCSE or International </a:t>
            </a:r>
            <a:r>
              <a:rPr lang="en-US" dirty="0" err="1" smtClean="0"/>
              <a:t>Bacalaureatte</a:t>
            </a:r>
            <a:endParaRPr lang="en-US" dirty="0" smtClean="0"/>
          </a:p>
          <a:p>
            <a:pPr lvl="1"/>
            <a:r>
              <a:rPr lang="en-US" dirty="0" smtClean="0"/>
              <a:t>Link education to businesses. Business should help define curriculum</a:t>
            </a:r>
          </a:p>
          <a:p>
            <a:pPr lvl="1"/>
            <a:r>
              <a:rPr lang="en-US" dirty="0" smtClean="0"/>
              <a:t>Contextualize education</a:t>
            </a:r>
          </a:p>
          <a:p>
            <a:r>
              <a:rPr lang="en-US" dirty="0" smtClean="0"/>
              <a:t>Both</a:t>
            </a:r>
          </a:p>
          <a:p>
            <a:pPr lvl="1"/>
            <a:r>
              <a:rPr lang="en-US" dirty="0" smtClean="0"/>
              <a:t>Educate to develop self-directed life long learners</a:t>
            </a:r>
          </a:p>
          <a:p>
            <a:pPr lvl="1"/>
            <a:r>
              <a:rPr lang="en-US" dirty="0" smtClean="0"/>
              <a:t>Learning continues after formal education</a:t>
            </a:r>
          </a:p>
          <a:p>
            <a:pPr lvl="1"/>
            <a:r>
              <a:rPr lang="en-US" dirty="0" smtClean="0"/>
              <a:t>Adapt to technological and business model change</a:t>
            </a:r>
            <a:endParaRPr lang="en-US" dirty="0"/>
          </a:p>
        </p:txBody>
      </p:sp>
    </p:spTree>
    <p:extLst>
      <p:ext uri="{BB962C8B-B14F-4D97-AF65-F5344CB8AC3E}">
        <p14:creationId xmlns:p14="http://schemas.microsoft.com/office/powerpoint/2010/main" val="3386870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450449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Education has been instrumental to Singapore but less so for Dubai</a:t>
            </a:r>
          </a:p>
          <a:p>
            <a:r>
              <a:rPr lang="en-US" dirty="0" smtClean="0"/>
              <a:t>Educational can be consequential to future economic development</a:t>
            </a:r>
          </a:p>
          <a:p>
            <a:r>
              <a:rPr lang="en-US" dirty="0" smtClean="0"/>
              <a:t>Educational can have social implications in Dubai and UAE.</a:t>
            </a:r>
            <a:endParaRPr lang="en-US" dirty="0"/>
          </a:p>
        </p:txBody>
      </p:sp>
    </p:spTree>
    <p:extLst>
      <p:ext uri="{BB962C8B-B14F-4D97-AF65-F5344CB8AC3E}">
        <p14:creationId xmlns:p14="http://schemas.microsoft.com/office/powerpoint/2010/main" val="2591217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End – Q &amp; A</a:t>
            </a:r>
            <a:endParaRPr lang="en-US" dirty="0"/>
          </a:p>
        </p:txBody>
      </p:sp>
      <p:sp>
        <p:nvSpPr>
          <p:cNvPr id="5" name="Text Placeholder 4"/>
          <p:cNvSpPr>
            <a:spLocks noGrp="1"/>
          </p:cNvSpPr>
          <p:nvPr>
            <p:ph type="body" idx="1"/>
          </p:nvPr>
        </p:nvSpPr>
        <p:spPr/>
        <p:txBody>
          <a:bodyPr>
            <a:normAutofit/>
          </a:bodyPr>
          <a:lstStyle/>
          <a:p>
            <a:pPr algn="ctr"/>
            <a:r>
              <a:rPr lang="en-US" sz="3200" dirty="0" smtClean="0"/>
              <a:t>Thank You</a:t>
            </a:r>
            <a:endParaRPr lang="en-US" sz="3200" dirty="0"/>
          </a:p>
        </p:txBody>
      </p:sp>
    </p:spTree>
    <p:extLst>
      <p:ext uri="{BB962C8B-B14F-4D97-AF65-F5344CB8AC3E}">
        <p14:creationId xmlns:p14="http://schemas.microsoft.com/office/powerpoint/2010/main" val="3441380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589212" y="1519518"/>
            <a:ext cx="8915400" cy="4391704"/>
          </a:xfrm>
        </p:spPr>
        <p:txBody>
          <a:bodyPr>
            <a:normAutofit lnSpcReduction="10000"/>
          </a:bodyPr>
          <a:lstStyle/>
          <a:p>
            <a:r>
              <a:rPr lang="en-US" dirty="0"/>
              <a:t>E</a:t>
            </a:r>
            <a:r>
              <a:rPr lang="en-US" dirty="0" smtClean="0"/>
              <a:t>ducator </a:t>
            </a:r>
            <a:r>
              <a:rPr lang="en-US" dirty="0"/>
              <a:t>shaped by experiences in the private sector and </a:t>
            </a:r>
            <a:r>
              <a:rPr lang="en-US" dirty="0" smtClean="0"/>
              <a:t>education</a:t>
            </a:r>
          </a:p>
          <a:p>
            <a:r>
              <a:rPr lang="en-US" dirty="0"/>
              <a:t>M</a:t>
            </a:r>
            <a:r>
              <a:rPr lang="en-US" dirty="0" smtClean="0"/>
              <a:t>ost </a:t>
            </a:r>
            <a:r>
              <a:rPr lang="en-US" dirty="0"/>
              <a:t>significant experience is that of educating students with diverse nationalities, races, religions and abilities in many </a:t>
            </a:r>
            <a:r>
              <a:rPr lang="en-US" dirty="0" smtClean="0"/>
              <a:t>countries</a:t>
            </a:r>
          </a:p>
          <a:p>
            <a:r>
              <a:rPr lang="en-US" dirty="0">
                <a:solidFill>
                  <a:schemeClr val="tx1"/>
                </a:solidFill>
              </a:rPr>
              <a:t>Creativity and innovation blended with business is the main focus </a:t>
            </a:r>
            <a:r>
              <a:rPr lang="en-US" dirty="0" smtClean="0">
                <a:solidFill>
                  <a:schemeClr val="tx1"/>
                </a:solidFill>
              </a:rPr>
              <a:t>of current students</a:t>
            </a:r>
            <a:endParaRPr lang="en-US" dirty="0">
              <a:solidFill>
                <a:schemeClr val="tx1"/>
              </a:solidFill>
            </a:endParaRPr>
          </a:p>
          <a:p>
            <a:r>
              <a:rPr lang="en-US" dirty="0" smtClean="0">
                <a:solidFill>
                  <a:schemeClr val="tx1"/>
                </a:solidFill>
              </a:rPr>
              <a:t>Creativity </a:t>
            </a:r>
            <a:r>
              <a:rPr lang="en-US" dirty="0">
                <a:solidFill>
                  <a:schemeClr val="tx1"/>
                </a:solidFill>
              </a:rPr>
              <a:t>cannot be taught but rather nurtured from </a:t>
            </a:r>
            <a:r>
              <a:rPr lang="en-US" dirty="0" smtClean="0">
                <a:solidFill>
                  <a:schemeClr val="tx1"/>
                </a:solidFill>
              </a:rPr>
              <a:t>young (K. Robinson)</a:t>
            </a:r>
          </a:p>
          <a:p>
            <a:r>
              <a:rPr lang="en-US" dirty="0" smtClean="0"/>
              <a:t>Importance of matching curriculum and assessment to the abilities of students</a:t>
            </a:r>
          </a:p>
          <a:p>
            <a:r>
              <a:rPr lang="en-US" dirty="0" smtClean="0"/>
              <a:t>Education in technology, economics, management and education (on going)</a:t>
            </a:r>
          </a:p>
          <a:p>
            <a:r>
              <a:rPr lang="en-US" dirty="0" smtClean="0"/>
              <a:t>Roles</a:t>
            </a:r>
          </a:p>
          <a:p>
            <a:pPr lvl="1"/>
            <a:r>
              <a:rPr lang="en-US" dirty="0"/>
              <a:t>Current - Teaching, Assessment, Learning &amp; Academic Quality Management</a:t>
            </a:r>
          </a:p>
          <a:p>
            <a:pPr lvl="1"/>
            <a:r>
              <a:rPr lang="en-US" dirty="0"/>
              <a:t>Past – Information and Communication Technology, and Business Development</a:t>
            </a:r>
          </a:p>
          <a:p>
            <a:pPr lvl="1"/>
            <a:endParaRPr lang="en-US" dirty="0" smtClean="0"/>
          </a:p>
          <a:p>
            <a:endParaRPr lang="en-US" dirty="0"/>
          </a:p>
        </p:txBody>
      </p:sp>
    </p:spTree>
    <p:extLst>
      <p:ext uri="{BB962C8B-B14F-4D97-AF65-F5344CB8AC3E}">
        <p14:creationId xmlns:p14="http://schemas.microsoft.com/office/powerpoint/2010/main" val="2461880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t>Adaptive Testing e.g. GMAT® &amp; GRE ®</a:t>
            </a:r>
          </a:p>
          <a:p>
            <a:pPr lvl="1"/>
            <a:r>
              <a:rPr lang="en-US" dirty="0">
                <a:solidFill>
                  <a:schemeClr val="tx1"/>
                </a:solidFill>
              </a:rPr>
              <a:t>Question administrated during an assessment vary according to the ability of the test-taker/student</a:t>
            </a:r>
          </a:p>
          <a:p>
            <a:pPr lvl="1"/>
            <a:r>
              <a:rPr lang="en-US" dirty="0">
                <a:solidFill>
                  <a:schemeClr val="tx1"/>
                </a:solidFill>
              </a:rPr>
              <a:t>Students with different ability (scores) have similar test-taking experience; weak students get easier questions and strong students get more challenging questions. The argument is that learning occurs when taking assessments.</a:t>
            </a:r>
          </a:p>
          <a:p>
            <a:pPr lvl="1"/>
            <a:r>
              <a:rPr lang="en-US" dirty="0" smtClean="0"/>
              <a:t>Need for feedback and diagnostics – for the future</a:t>
            </a:r>
            <a:endParaRPr lang="en-US" dirty="0"/>
          </a:p>
        </p:txBody>
      </p:sp>
    </p:spTree>
    <p:extLst>
      <p:ext uri="{BB962C8B-B14F-4D97-AF65-F5344CB8AC3E}">
        <p14:creationId xmlns:p14="http://schemas.microsoft.com/office/powerpoint/2010/main" val="1909531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Increasing opportunities and equity especially for weaker students.</a:t>
            </a:r>
            <a:br>
              <a:rPr lang="en-US" dirty="0"/>
            </a:b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06268" y="2334169"/>
            <a:ext cx="7169868" cy="3582538"/>
          </a:xfrm>
          <a:prstGeom prst="rect">
            <a:avLst/>
          </a:prstGeom>
          <a:noFill/>
          <a:ln>
            <a:noFill/>
          </a:ln>
        </p:spPr>
      </p:pic>
    </p:spTree>
    <p:extLst>
      <p:ext uri="{BB962C8B-B14F-4D97-AF65-F5344CB8AC3E}">
        <p14:creationId xmlns:p14="http://schemas.microsoft.com/office/powerpoint/2010/main" val="354611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Graduate</a:t>
            </a:r>
            <a:endParaRPr lang="en-US" dirty="0"/>
          </a:p>
        </p:txBody>
      </p:sp>
      <p:sp>
        <p:nvSpPr>
          <p:cNvPr id="3" name="Content Placeholder 2"/>
          <p:cNvSpPr>
            <a:spLocks noGrp="1"/>
          </p:cNvSpPr>
          <p:nvPr>
            <p:ph idx="1"/>
          </p:nvPr>
        </p:nvSpPr>
        <p:spPr/>
        <p:txBody>
          <a:bodyPr>
            <a:normAutofit/>
          </a:bodyPr>
          <a:lstStyle/>
          <a:p>
            <a:r>
              <a:rPr lang="en-US" sz="3200" dirty="0" smtClean="0"/>
              <a:t>Self-Belief</a:t>
            </a:r>
            <a:endParaRPr lang="en-US" sz="3200" dirty="0"/>
          </a:p>
          <a:p>
            <a:r>
              <a:rPr lang="en-US" sz="3200" dirty="0"/>
              <a:t>Independent </a:t>
            </a:r>
            <a:r>
              <a:rPr lang="en-US" sz="3200" dirty="0" smtClean="0"/>
              <a:t>Learner</a:t>
            </a:r>
            <a:endParaRPr lang="en-US" sz="3200" dirty="0"/>
          </a:p>
        </p:txBody>
      </p:sp>
    </p:spTree>
    <p:extLst>
      <p:ext uri="{BB962C8B-B14F-4D97-AF65-F5344CB8AC3E}">
        <p14:creationId xmlns:p14="http://schemas.microsoft.com/office/powerpoint/2010/main" val="1768183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Singapore and Dubai</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584762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of Singapore and Dubai</a:t>
            </a:r>
            <a:endParaRPr lang="en-US" dirty="0"/>
          </a:p>
        </p:txBody>
      </p:sp>
      <p:sp>
        <p:nvSpPr>
          <p:cNvPr id="3" name="Content Placeholder 2"/>
          <p:cNvSpPr>
            <a:spLocks noGrp="1"/>
          </p:cNvSpPr>
          <p:nvPr>
            <p:ph idx="1"/>
          </p:nvPr>
        </p:nvSpPr>
        <p:spPr>
          <a:xfrm>
            <a:off x="1425388" y="2147046"/>
            <a:ext cx="10079224" cy="4052047"/>
          </a:xfrm>
        </p:spPr>
        <p:txBody>
          <a:bodyPr>
            <a:normAutofit fontScale="77500" lnSpcReduction="20000"/>
          </a:bodyPr>
          <a:lstStyle/>
          <a:p>
            <a:r>
              <a:rPr lang="en-US" dirty="0" smtClean="0"/>
              <a:t>Singapore</a:t>
            </a:r>
          </a:p>
          <a:p>
            <a:pPr lvl="1"/>
            <a:r>
              <a:rPr lang="en-US" dirty="0" smtClean="0"/>
              <a:t>Fishing Village</a:t>
            </a:r>
          </a:p>
          <a:p>
            <a:pPr lvl="1"/>
            <a:r>
              <a:rPr lang="en-US" dirty="0" smtClean="0"/>
              <a:t>No natural resources</a:t>
            </a:r>
          </a:p>
          <a:p>
            <a:pPr lvl="1"/>
            <a:r>
              <a:rPr lang="en-US" dirty="0" smtClean="0"/>
              <a:t>Indian, Arab, British, Chinese  influences</a:t>
            </a:r>
          </a:p>
          <a:p>
            <a:pPr lvl="2"/>
            <a:r>
              <a:rPr lang="en-US" dirty="0" err="1" smtClean="0"/>
              <a:t>Wayang</a:t>
            </a:r>
            <a:r>
              <a:rPr lang="en-US" dirty="0" smtClean="0"/>
              <a:t> </a:t>
            </a:r>
            <a:r>
              <a:rPr lang="en-US" dirty="0" err="1" smtClean="0"/>
              <a:t>Kulit</a:t>
            </a:r>
            <a:r>
              <a:rPr lang="en-US" dirty="0" smtClean="0"/>
              <a:t> (Puppet Theatre) based on Ramayana Epic</a:t>
            </a:r>
          </a:p>
          <a:p>
            <a:pPr lvl="2"/>
            <a:r>
              <a:rPr lang="en-US" dirty="0" smtClean="0"/>
              <a:t>Almost all the indigenous Malays had converted to Islam</a:t>
            </a:r>
          </a:p>
          <a:p>
            <a:pPr lvl="1"/>
            <a:r>
              <a:rPr lang="en-US" dirty="0" smtClean="0"/>
              <a:t>Free Trade Port</a:t>
            </a:r>
          </a:p>
          <a:p>
            <a:pPr lvl="2"/>
            <a:r>
              <a:rPr lang="en-US" dirty="0" smtClean="0"/>
              <a:t>British recognized the potential</a:t>
            </a:r>
          </a:p>
          <a:p>
            <a:pPr lvl="2"/>
            <a:r>
              <a:rPr lang="en-US" dirty="0" smtClean="0"/>
              <a:t>“Bought” from Sultan</a:t>
            </a:r>
          </a:p>
          <a:p>
            <a:pPr lvl="2"/>
            <a:r>
              <a:rPr lang="en-US" dirty="0" smtClean="0"/>
              <a:t>Encouraged trade and consequently emigration</a:t>
            </a:r>
          </a:p>
          <a:p>
            <a:pPr lvl="2"/>
            <a:r>
              <a:rPr lang="en-US" dirty="0" smtClean="0"/>
              <a:t>Malays became the minority, Chinese became the majority</a:t>
            </a:r>
          </a:p>
          <a:p>
            <a:pPr lvl="2"/>
            <a:r>
              <a:rPr lang="en-US" dirty="0" smtClean="0"/>
              <a:t>Education without central planning or direction</a:t>
            </a:r>
          </a:p>
          <a:p>
            <a:pPr lvl="1"/>
            <a:r>
              <a:rPr lang="en-US" dirty="0" smtClean="0"/>
              <a:t>Independence from Britain</a:t>
            </a:r>
          </a:p>
          <a:p>
            <a:pPr lvl="1"/>
            <a:r>
              <a:rPr lang="en-US" dirty="0" smtClean="0"/>
              <a:t>Separation from Malaya (now Malaysia) – ANXIETY &amp; UNCERTAINTY</a:t>
            </a:r>
          </a:p>
          <a:p>
            <a:pPr lvl="1"/>
            <a:r>
              <a:rPr lang="en-US" dirty="0" smtClean="0"/>
              <a:t>Developed into a modern economy with one of the highest per capita income</a:t>
            </a:r>
          </a:p>
          <a:p>
            <a:pPr lvl="2"/>
            <a:endParaRPr lang="en-US" dirty="0"/>
          </a:p>
        </p:txBody>
      </p:sp>
      <p:grpSp>
        <p:nvGrpSpPr>
          <p:cNvPr id="9" name="Group 8"/>
          <p:cNvGrpSpPr/>
          <p:nvPr/>
        </p:nvGrpSpPr>
        <p:grpSpPr>
          <a:xfrm>
            <a:off x="8001002" y="2931462"/>
            <a:ext cx="2689412" cy="1899300"/>
            <a:chOff x="8404412" y="3569913"/>
            <a:chExt cx="2926914" cy="2067669"/>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4412" y="3569913"/>
              <a:ext cx="2590800" cy="1762125"/>
            </a:xfrm>
            <a:prstGeom prst="rect">
              <a:avLst/>
            </a:prstGeom>
          </p:spPr>
        </p:pic>
        <p:sp>
          <p:nvSpPr>
            <p:cNvPr id="6" name="TextBox 5"/>
            <p:cNvSpPr txBox="1"/>
            <p:nvPr/>
          </p:nvSpPr>
          <p:spPr>
            <a:xfrm>
              <a:off x="8798856" y="5375972"/>
              <a:ext cx="2532470" cy="261610"/>
            </a:xfrm>
            <a:prstGeom prst="rect">
              <a:avLst/>
            </a:prstGeom>
            <a:noFill/>
          </p:spPr>
          <p:txBody>
            <a:bodyPr wrap="square" rtlCol="0">
              <a:spAutoFit/>
            </a:bodyPr>
            <a:lstStyle/>
            <a:p>
              <a:r>
                <a:rPr lang="en-US" sz="1100" dirty="0" smtClean="0"/>
                <a:t>Source: www.gutenberg.org</a:t>
              </a:r>
              <a:endParaRPr lang="en-US" sz="1100" dirty="0"/>
            </a:p>
          </p:txBody>
        </p:sp>
      </p:grpSp>
      <p:grpSp>
        <p:nvGrpSpPr>
          <p:cNvPr id="8" name="Group 7"/>
          <p:cNvGrpSpPr/>
          <p:nvPr/>
        </p:nvGrpSpPr>
        <p:grpSpPr>
          <a:xfrm>
            <a:off x="5832164" y="1277471"/>
            <a:ext cx="2362985" cy="1814185"/>
            <a:chOff x="7607168" y="1653987"/>
            <a:chExt cx="2362985" cy="1814185"/>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07168" y="1653987"/>
              <a:ext cx="2362985" cy="1552575"/>
            </a:xfrm>
            <a:prstGeom prst="rect">
              <a:avLst/>
            </a:prstGeom>
          </p:spPr>
        </p:pic>
        <p:sp>
          <p:nvSpPr>
            <p:cNvPr id="7" name="TextBox 6"/>
            <p:cNvSpPr txBox="1"/>
            <p:nvPr/>
          </p:nvSpPr>
          <p:spPr>
            <a:xfrm>
              <a:off x="7767915" y="3206562"/>
              <a:ext cx="2061885" cy="261610"/>
            </a:xfrm>
            <a:prstGeom prst="rect">
              <a:avLst/>
            </a:prstGeom>
            <a:noFill/>
          </p:spPr>
          <p:txBody>
            <a:bodyPr wrap="square" rtlCol="0">
              <a:spAutoFit/>
            </a:bodyPr>
            <a:lstStyle/>
            <a:p>
              <a:r>
                <a:rPr lang="en-US" sz="1100" dirty="0" smtClean="0"/>
                <a:t>Source: www.ebay.com.sg</a:t>
              </a:r>
              <a:endParaRPr lang="en-US" sz="1100" dirty="0"/>
            </a:p>
          </p:txBody>
        </p:sp>
      </p:grpSp>
      <p:grpSp>
        <p:nvGrpSpPr>
          <p:cNvPr id="12" name="Group 11"/>
          <p:cNvGrpSpPr/>
          <p:nvPr/>
        </p:nvGrpSpPr>
        <p:grpSpPr>
          <a:xfrm>
            <a:off x="9191288" y="4871119"/>
            <a:ext cx="2619375" cy="1978676"/>
            <a:chOff x="9191288" y="4911460"/>
            <a:chExt cx="2619375" cy="1978676"/>
          </a:xfrm>
        </p:grpSpPr>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91288" y="4911460"/>
              <a:ext cx="2619375" cy="1743075"/>
            </a:xfrm>
            <a:prstGeom prst="rect">
              <a:avLst/>
            </a:prstGeom>
          </p:spPr>
        </p:pic>
        <p:sp>
          <p:nvSpPr>
            <p:cNvPr id="11" name="TextBox 10"/>
            <p:cNvSpPr txBox="1"/>
            <p:nvPr/>
          </p:nvSpPr>
          <p:spPr>
            <a:xfrm>
              <a:off x="9431616" y="6628526"/>
              <a:ext cx="2326975" cy="261610"/>
            </a:xfrm>
            <a:prstGeom prst="rect">
              <a:avLst/>
            </a:prstGeom>
            <a:noFill/>
          </p:spPr>
          <p:txBody>
            <a:bodyPr wrap="square" rtlCol="0">
              <a:spAutoFit/>
            </a:bodyPr>
            <a:lstStyle/>
            <a:p>
              <a:r>
                <a:rPr lang="en-US" sz="1100" dirty="0" smtClean="0"/>
                <a:t>Source: en.wikipedia.org</a:t>
              </a:r>
              <a:endParaRPr lang="en-US" sz="1100" dirty="0"/>
            </a:p>
          </p:txBody>
        </p:sp>
      </p:grpSp>
    </p:spTree>
    <p:extLst>
      <p:ext uri="{BB962C8B-B14F-4D97-AF65-F5344CB8AC3E}">
        <p14:creationId xmlns:p14="http://schemas.microsoft.com/office/powerpoint/2010/main" val="154223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478</TotalTime>
  <Words>4924</Words>
  <Application>Microsoft Office PowerPoint</Application>
  <PresentationFormat>Panorámica</PresentationFormat>
  <Paragraphs>480</Paragraphs>
  <Slides>33</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33</vt:i4>
      </vt:variant>
    </vt:vector>
  </HeadingPairs>
  <TitlesOfParts>
    <vt:vector size="39" baseType="lpstr">
      <vt:lpstr>Arial</vt:lpstr>
      <vt:lpstr>Calibri</vt:lpstr>
      <vt:lpstr>Century Gothic</vt:lpstr>
      <vt:lpstr>Wingdings</vt:lpstr>
      <vt:lpstr>Wingdings 3</vt:lpstr>
      <vt:lpstr>Wisp</vt:lpstr>
      <vt:lpstr>Singapore and Dubai;  A "Tale" or Two Cities, Lessons from the economic and educational development since 1960s</vt:lpstr>
      <vt:lpstr>Agenda</vt:lpstr>
      <vt:lpstr>Introduction</vt:lpstr>
      <vt:lpstr>Introduction</vt:lpstr>
      <vt:lpstr>Research</vt:lpstr>
      <vt:lpstr>Increasing opportunities and equity especially for weaker students. </vt:lpstr>
      <vt:lpstr>Ideal Graduate</vt:lpstr>
      <vt:lpstr>Background of Singapore and Dubai</vt:lpstr>
      <vt:lpstr>Historical Background of Singapore and Dubai</vt:lpstr>
      <vt:lpstr>Historical Background of Singapore and Dubai</vt:lpstr>
      <vt:lpstr>Influential Individuals</vt:lpstr>
      <vt:lpstr>Economic Data</vt:lpstr>
      <vt:lpstr>Which Economic Indicators to Consider?</vt:lpstr>
      <vt:lpstr>Economics Indicators to Consider?</vt:lpstr>
      <vt:lpstr>Economic Data</vt:lpstr>
      <vt:lpstr>Economic Data</vt:lpstr>
      <vt:lpstr>Review of Economic Development</vt:lpstr>
      <vt:lpstr>Review of Economic Development</vt:lpstr>
      <vt:lpstr>Review of Economic Development</vt:lpstr>
      <vt:lpstr>Review of Economic Development</vt:lpstr>
      <vt:lpstr>Currently</vt:lpstr>
      <vt:lpstr>Economic Review</vt:lpstr>
      <vt:lpstr>Review of Education Development</vt:lpstr>
      <vt:lpstr>Education Development</vt:lpstr>
      <vt:lpstr>Education was a vital change agent</vt:lpstr>
      <vt:lpstr>Education Development</vt:lpstr>
      <vt:lpstr>Education Gap </vt:lpstr>
      <vt:lpstr>Threats and Opportunites</vt:lpstr>
      <vt:lpstr>Threats</vt:lpstr>
      <vt:lpstr>Opportunities</vt:lpstr>
      <vt:lpstr>Conclusion</vt:lpstr>
      <vt:lpstr>Conclusion</vt:lpstr>
      <vt:lpstr>The End – 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 and Dubai;  A "Tale" or Two Cities, Lessons from the economic and educational development since 1960s</dc:title>
  <dc:creator>Stanly Fernandez</dc:creator>
  <cp:lastModifiedBy>Giovanna Riggio</cp:lastModifiedBy>
  <cp:revision>82</cp:revision>
  <dcterms:created xsi:type="dcterms:W3CDTF">2014-10-17T12:32:27Z</dcterms:created>
  <dcterms:modified xsi:type="dcterms:W3CDTF">2014-10-24T15:18:48Z</dcterms:modified>
</cp:coreProperties>
</file>